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6" r:id="rId1"/>
  </p:sldMasterIdLst>
  <p:notesMasterIdLst>
    <p:notesMasterId r:id="rId6"/>
  </p:notesMasterIdLst>
  <p:handoutMasterIdLst>
    <p:handoutMasterId r:id="rId7"/>
  </p:handoutMasterIdLst>
  <p:sldIdLst>
    <p:sldId id="426" r:id="rId2"/>
    <p:sldId id="469" r:id="rId3"/>
    <p:sldId id="473" r:id="rId4"/>
    <p:sldId id="474" r:id="rId5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356D"/>
    <a:srgbClr val="FBF8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3" autoAdjust="0"/>
    <p:restoredTop sz="92636" autoAdjust="0"/>
  </p:normalViewPr>
  <p:slideViewPr>
    <p:cSldViewPr>
      <p:cViewPr varScale="1">
        <p:scale>
          <a:sx n="103" d="100"/>
          <a:sy n="103" d="100"/>
        </p:scale>
        <p:origin x="186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95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2784" tIns="46392" rIns="92784" bIns="4639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2784" tIns="46392" rIns="92784" bIns="46392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2784" tIns="46392" rIns="92784" bIns="4639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2784" tIns="46392" rIns="92784" bIns="46392" rtlCol="0" anchor="b"/>
          <a:lstStyle>
            <a:lvl1pPr algn="r">
              <a:defRPr sz="1200"/>
            </a:lvl1pPr>
          </a:lstStyle>
          <a:p>
            <a:fld id="{A9EA1344-8B1D-48DA-BF86-F36442134B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398790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2784" tIns="46392" rIns="92784" bIns="4639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2784" tIns="46392" rIns="92784" bIns="46392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57725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84" tIns="46392" rIns="92784" bIns="4639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2784" tIns="46392" rIns="92784" bIns="4639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2784" tIns="46392" rIns="92784" bIns="4639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2784" tIns="46392" rIns="92784" bIns="46392" rtlCol="0" anchor="b"/>
          <a:lstStyle>
            <a:lvl1pPr algn="r">
              <a:defRPr sz="1200"/>
            </a:lvl1pPr>
          </a:lstStyle>
          <a:p>
            <a:fld id="{B7033D2E-D914-49A0-94FC-B954785058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74179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33D2E-D914-49A0-94FC-B9547850581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1720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33D2E-D914-49A0-94FC-B9547850581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2877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33D2E-D914-49A0-94FC-B9547850581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1993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4E4EDE-FEFD-59A8-7E89-75F2A1FDEF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1D6D2E2-F523-2F7E-3D56-98399CB8595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AF16E10-2BA7-F020-AA9D-B07CF6D081B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04284DED-B067-FE00-51E3-39008475837F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14643F-9581-E13D-71E8-53A4F26B98AF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233DC7-CCA6-8517-7977-08AFF86C1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33D2E-D914-49A0-94FC-B9547850581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609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C4684-F72E-328A-0E9F-5724C0F476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250300-84D5-88ED-2ED1-E2E2FF7751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13E23-3E94-B4A0-6BC2-0510933ED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D60C1-0414-46E9-A31A-3814F0002866}" type="datetime1">
              <a:rPr lang="en-US" smtClean="0"/>
              <a:t>9/17/2025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9E83E0-FEAB-66F7-0E3B-AB143C862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8FF44F-534A-043D-4890-6FBC67297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046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F8CC7-A0D4-7EB7-7771-0188C2FE3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4C429C-49BE-0509-CBC3-59E825DF26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A1DD59-5CB3-1A95-BC40-D1A41212D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6A964-8564-47CA-9C15-7D995BDE3F64}" type="datetime1">
              <a:rPr lang="en-US" smtClean="0"/>
              <a:t>9/17/2025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285D0-07C4-703F-58B0-0E485CEDD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FF7966-B554-30FD-64BA-F8D7A6847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9342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849A72-3FE4-7DF1-65D6-68E8C0935D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29F49F-42B9-BC09-AA8F-3ED081FAE2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E44065-E092-D67B-1CF6-3D2E81028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6A964-8564-47CA-9C15-7D995BDE3F64}" type="datetime1">
              <a:rPr lang="en-US" smtClean="0"/>
              <a:t>9/17/2025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4C58B3-74D1-A8B0-C8C0-B5DCBC61A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1F7D9E-E998-2221-E1FD-B72102735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019402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F8132-30E3-C4D1-810E-5FAF871B8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E6DE9-4514-8603-2A40-D9A2881F66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904F5A-C546-765B-124F-6E633E803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6A964-8564-47CA-9C15-7D995BDE3F64}" type="datetime1">
              <a:rPr lang="en-US" smtClean="0"/>
              <a:t>9/17/2025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EFFD41-2112-5BBA-C27F-367A4B768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E515CC-1C49-7190-0ABC-AE8DF8AA6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62356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17875-07E4-FD1C-ADD9-4210680F4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F08AFC-FA8E-E1D6-42FB-99CAA8A767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BE6CDE-0EDD-9F95-DA33-D0071194D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0B799-E979-41DC-A0F7-E144CD7DA28F}" type="datetime1">
              <a:rPr lang="en-US" smtClean="0"/>
              <a:t>9/17/2025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650E29-453F-E291-F78E-733B64A7E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721F2A-7262-987D-86AD-57DC03C8C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103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36150-9FD4-5167-9986-8A40368E8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CC35C-6CAB-3B9B-BABF-5285EBCA30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62D9A3-1D3C-9AD6-133A-4B2E6039C5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382C24-9D5F-6BD7-8041-F56F24D41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6A964-8564-47CA-9C15-7D995BDE3F64}" type="datetime1">
              <a:rPr lang="en-US" smtClean="0"/>
              <a:t>9/17/2025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09C876-DBF1-C037-656F-9172C3A22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DA7E79-BDE6-824A-50D8-73693B14A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418184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120A8-ABB7-5168-5DEA-E6777450B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C4312C-EFB8-A025-0FB2-C774216A24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284982-7649-99A3-5AC2-44720F6255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B9514E-959C-53EC-DBD8-C60B705337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C0B908-5EBF-8FFE-89EE-03C41D6044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E5AAAF-6E6E-C53C-EF7E-7D52D43A0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6A964-8564-47CA-9C15-7D995BDE3F64}" type="datetime1">
              <a:rPr lang="en-US" smtClean="0"/>
              <a:t>9/17/2025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3F746E-42AF-759F-59A0-E1C76884C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56B158-6E8B-EF30-AC25-26D75CB0D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67115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87A04-6CD2-7E37-08FE-258B6A663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29DFA1-B5B3-F10A-F53F-8A5F384D1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D760F-260E-4072-A562-05AA74947B9D}" type="datetime1">
              <a:rPr lang="en-US" smtClean="0"/>
              <a:t>9/17/2025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D0269B-E4ED-03C4-DDDD-919E2AE37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AC0373-3D55-6730-76DA-38D08D39D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125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76988A-DF12-40AD-7FB3-2C51843E2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B3CD9-55E3-410B-B706-EDDC86AB5DE5}" type="datetime1">
              <a:rPr lang="en-US" smtClean="0"/>
              <a:t>9/17/2025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9BBCC0-EEAB-04DD-2181-98CFF50C0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DF344B-336A-6847-7702-E93593E8D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571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A87B5-A08B-7060-985F-7B50F598A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3058BE-8159-3264-3303-C5ABD01753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B85685-D71D-8D3F-1CA5-1996A26660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28BD44-7799-7EE0-E337-99980B4EA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6A964-8564-47CA-9C15-7D995BDE3F64}" type="datetime1">
              <a:rPr lang="en-US" smtClean="0"/>
              <a:t>9/17/2025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EFDA03-44AC-35DD-3E35-1338E8FC7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634F88-6EB1-6431-6D5B-715794B35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440517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F4360-F823-762D-660F-4E35F45FE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69FF87-9416-CB0A-4A47-FBFAF45F00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C79269-40B6-5154-A6DE-C44D6C6327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73901F-B1EC-A47F-AB60-5E8E3A5AA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21F4C-6A23-4F38-8DF2-BF2114BE5069}" type="datetime1">
              <a:rPr lang="en-US" smtClean="0"/>
              <a:t>9/17/2025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E0F038-89E5-0E97-9328-5A764CD27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77CEB1-7A42-E244-72B5-0DF03A69F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90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4851D9-7790-EBE3-D99A-BAEDFFB31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42342C-EA34-B64E-9833-2F73F79C73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AE072C-0521-4C28-1460-D7375ED5DF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D46A964-8564-47CA-9C15-7D995BDE3F64}" type="datetime1">
              <a:rPr lang="en-US" smtClean="0"/>
              <a:t>9/17/2025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D7AB5-05B8-2D16-BC8D-02CD94C86B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Footer Text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9F45F7-CED5-6335-CE86-FE5CCC8955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414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7" r:id="rId1"/>
    <p:sldLayoutId id="2147484118" r:id="rId2"/>
    <p:sldLayoutId id="2147484119" r:id="rId3"/>
    <p:sldLayoutId id="2147484120" r:id="rId4"/>
    <p:sldLayoutId id="2147484121" r:id="rId5"/>
    <p:sldLayoutId id="2147484122" r:id="rId6"/>
    <p:sldLayoutId id="2147484123" r:id="rId7"/>
    <p:sldLayoutId id="2147484124" r:id="rId8"/>
    <p:sldLayoutId id="2147484125" r:id="rId9"/>
    <p:sldLayoutId id="2147484126" r:id="rId10"/>
    <p:sldLayoutId id="2147484127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estcoastmediator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B26A7205-0F6A-455B-8D26-93CC50F2EF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066800"/>
            <a:ext cx="7772400" cy="2286000"/>
          </a:xfrm>
        </p:spPr>
        <p:txBody>
          <a:bodyPr>
            <a:normAutofit/>
          </a:bodyPr>
          <a:lstStyle/>
          <a:p>
            <a:r>
              <a:rPr lang="en-US" b="1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How to Become a Better Advocate and Negotiator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114800"/>
            <a:ext cx="8382000" cy="2286000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Kathy Fragnoli, Esq.</a:t>
            </a:r>
          </a:p>
          <a:p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Arbitrator/Mediator</a:t>
            </a:r>
          </a:p>
          <a:p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Dallas/San Diego</a:t>
            </a:r>
          </a:p>
          <a:p>
            <a:r>
              <a:rPr lang="en-US" sz="1700" u="sng" dirty="0">
                <a:solidFill>
                  <a:schemeClr val="bg1"/>
                </a:solidFill>
                <a:effectLst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www.westcoastmediator.com</a:t>
            </a:r>
            <a:endParaRPr lang="en-US" sz="1700" u="sn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619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06819"/>
            <a:ext cx="7772400" cy="685800"/>
          </a:xfrm>
        </p:spPr>
        <p:txBody>
          <a:bodyPr>
            <a:noAutofit/>
          </a:bodyPr>
          <a:lstStyle/>
          <a:p>
            <a:r>
              <a:rPr lang="en-US" sz="4400" b="1" u="sng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Your Client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295400"/>
            <a:ext cx="8229600" cy="5029200"/>
          </a:xfrm>
        </p:spPr>
        <p:txBody>
          <a:bodyPr>
            <a:normAutofit/>
          </a:bodyPr>
          <a:lstStyle/>
          <a:p>
            <a:pPr marL="573088" indent="-573088" algn="l">
              <a:lnSpc>
                <a:spcPct val="114000"/>
              </a:lnSpc>
              <a:spcBef>
                <a:spcPts val="1200"/>
              </a:spcBef>
              <a:buFont typeface="+mj-lt"/>
              <a:buAutoNum type="arabicPeriod"/>
              <a:tabLst>
                <a:tab pos="573088" algn="l"/>
              </a:tabLst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Front Load Trust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3088" indent="-573088" algn="l">
              <a:lnSpc>
                <a:spcPct val="114000"/>
              </a:lnSpc>
              <a:spcBef>
                <a:spcPts val="1200"/>
              </a:spcBef>
              <a:buFont typeface="+mj-lt"/>
              <a:buAutoNum type="arabicPeriod"/>
              <a:tabLst>
                <a:tab pos="573088" algn="l"/>
              </a:tabLst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Use Listening Skills </a:t>
            </a:r>
          </a:p>
          <a:p>
            <a:pPr marL="573088" indent="-573088" algn="l">
              <a:lnSpc>
                <a:spcPct val="114000"/>
              </a:lnSpc>
              <a:spcBef>
                <a:spcPts val="1200"/>
              </a:spcBef>
              <a:buFont typeface="+mj-lt"/>
              <a:buAutoNum type="arabicPeriod"/>
              <a:tabLst>
                <a:tab pos="573088" algn="l"/>
              </a:tabLst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Simplify Everything You Say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73088" indent="-573088" algn="l">
              <a:lnSpc>
                <a:spcPct val="114000"/>
              </a:lnSpc>
              <a:spcBef>
                <a:spcPts val="1200"/>
              </a:spcBef>
              <a:buFont typeface="+mj-lt"/>
              <a:buAutoNum type="arabicPeriod"/>
              <a:tabLst>
                <a:tab pos="573088" algn="l"/>
              </a:tabLst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Do a Deep Dive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73088" indent="-573088" algn="l">
              <a:lnSpc>
                <a:spcPct val="114000"/>
              </a:lnSpc>
              <a:spcBef>
                <a:spcPts val="1200"/>
              </a:spcBef>
              <a:buFont typeface="+mj-lt"/>
              <a:buAutoNum type="arabicPeriod"/>
              <a:tabLst>
                <a:tab pos="573088" algn="l"/>
              </a:tabLst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Step Back</a:t>
            </a:r>
          </a:p>
          <a:p>
            <a:pPr marL="573088" indent="-573088" algn="l">
              <a:lnSpc>
                <a:spcPct val="114000"/>
              </a:lnSpc>
              <a:spcBef>
                <a:spcPts val="1200"/>
              </a:spcBef>
              <a:buFont typeface="+mj-lt"/>
              <a:buAutoNum type="arabicPeriod"/>
              <a:tabLst>
                <a:tab pos="573088" algn="l"/>
              </a:tabLst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Watch the Optics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73088" indent="-573088" algn="l">
              <a:lnSpc>
                <a:spcPct val="114000"/>
              </a:lnSpc>
              <a:spcBef>
                <a:spcPts val="1200"/>
              </a:spcBef>
              <a:buFont typeface="+mj-lt"/>
              <a:buAutoNum type="arabicPeriod"/>
              <a:tabLst>
                <a:tab pos="573088" algn="l"/>
              </a:tabLst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Deliver Bad News Without Insulting Your Client</a:t>
            </a:r>
          </a:p>
        </p:txBody>
      </p:sp>
    </p:spTree>
    <p:extLst>
      <p:ext uri="{BB962C8B-B14F-4D97-AF65-F5344CB8AC3E}">
        <p14:creationId xmlns:p14="http://schemas.microsoft.com/office/powerpoint/2010/main" val="715451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419100"/>
            <a:ext cx="7772400" cy="685800"/>
          </a:xfrm>
        </p:spPr>
        <p:txBody>
          <a:bodyPr>
            <a:noAutofit/>
          </a:bodyPr>
          <a:lstStyle/>
          <a:p>
            <a:r>
              <a:rPr lang="en-US" sz="4400" b="1" u="sng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Your Opponent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524000"/>
            <a:ext cx="8077200" cy="4572000"/>
          </a:xfrm>
        </p:spPr>
        <p:txBody>
          <a:bodyPr>
            <a:normAutofit/>
          </a:bodyPr>
          <a:lstStyle/>
          <a:p>
            <a:pPr marL="573088" indent="-573088" algn="l">
              <a:lnSpc>
                <a:spcPct val="114000"/>
              </a:lnSpc>
              <a:spcBef>
                <a:spcPts val="1800"/>
              </a:spcBef>
              <a:buFont typeface="+mj-lt"/>
              <a:buAutoNum type="arabicPeriod"/>
              <a:tabLst>
                <a:tab pos="573088" algn="l"/>
              </a:tabLst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Be Civil at All Times </a:t>
            </a:r>
          </a:p>
          <a:p>
            <a:pPr marL="573088" indent="-573088" algn="l">
              <a:lnSpc>
                <a:spcPct val="114000"/>
              </a:lnSpc>
              <a:spcBef>
                <a:spcPts val="1800"/>
              </a:spcBef>
              <a:buFont typeface="+mj-lt"/>
              <a:buAutoNum type="arabicPeriod"/>
              <a:tabLst>
                <a:tab pos="573088" algn="l"/>
              </a:tabLst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Practice Empathy and Kindness Even When It Seems Impossible</a:t>
            </a:r>
          </a:p>
          <a:p>
            <a:pPr marL="573088" indent="-573088" algn="l">
              <a:lnSpc>
                <a:spcPct val="114000"/>
              </a:lnSpc>
              <a:spcBef>
                <a:spcPts val="1800"/>
              </a:spcBef>
              <a:buFont typeface="+mj-lt"/>
              <a:buAutoNum type="arabicPeriod"/>
              <a:tabLst>
                <a:tab pos="573088" algn="l"/>
              </a:tabLst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Your Behavior May be So Loud That They Can’t Hear You</a:t>
            </a:r>
          </a:p>
          <a:p>
            <a:pPr marL="573088" indent="-573088" algn="l">
              <a:lnSpc>
                <a:spcPct val="114000"/>
              </a:lnSpc>
              <a:spcBef>
                <a:spcPts val="1800"/>
              </a:spcBef>
              <a:buFont typeface="+mj-lt"/>
              <a:buAutoNum type="arabicPeriod"/>
              <a:tabLst>
                <a:tab pos="573088" algn="l"/>
              </a:tabLst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If It Feels Good, Don’t Say It</a:t>
            </a:r>
          </a:p>
        </p:txBody>
      </p:sp>
    </p:spTree>
    <p:extLst>
      <p:ext uri="{BB962C8B-B14F-4D97-AF65-F5344CB8AC3E}">
        <p14:creationId xmlns:p14="http://schemas.microsoft.com/office/powerpoint/2010/main" val="1711020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30D864-3344-F2DC-FBD3-49D1641BFE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E0B91-DF9D-291F-1572-0E5FC34370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419100"/>
            <a:ext cx="7772400" cy="685800"/>
          </a:xfrm>
        </p:spPr>
        <p:txBody>
          <a:bodyPr>
            <a:noAutofit/>
          </a:bodyPr>
          <a:lstStyle/>
          <a:p>
            <a:r>
              <a:rPr lang="en-US" sz="4400" b="1" u="sng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Texas Style Negotiating Tips</a:t>
            </a:r>
            <a:endParaRPr lang="en-US" sz="4400" b="1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F3BCAC-143B-0D53-ED3F-0B0B5C16DC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1524000"/>
            <a:ext cx="8153400" cy="4572000"/>
          </a:xfrm>
        </p:spPr>
        <p:txBody>
          <a:bodyPr>
            <a:normAutofit/>
          </a:bodyPr>
          <a:lstStyle/>
          <a:p>
            <a:pPr marL="573088" indent="-573088" algn="l">
              <a:lnSpc>
                <a:spcPct val="105000"/>
              </a:lnSpc>
              <a:spcBef>
                <a:spcPts val="1800"/>
              </a:spcBef>
              <a:buFont typeface="+mj-lt"/>
              <a:buAutoNum type="arabicPeriod"/>
              <a:tabLst>
                <a:tab pos="573088" algn="l"/>
              </a:tabLst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Is Your Opponent “All Hat and No Cattle?”</a:t>
            </a:r>
          </a:p>
          <a:p>
            <a:pPr marL="573088" indent="-573088" algn="l">
              <a:lnSpc>
                <a:spcPct val="105000"/>
              </a:lnSpc>
              <a:spcBef>
                <a:spcPts val="1800"/>
              </a:spcBef>
              <a:buFont typeface="+mj-lt"/>
              <a:buAutoNum type="arabicPeriod"/>
              <a:tabLst>
                <a:tab pos="573088" algn="l"/>
              </a:tabLst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Are You Waiting For a Ship at the Airport?</a:t>
            </a:r>
          </a:p>
          <a:p>
            <a:pPr marL="573088" indent="-573088" algn="l">
              <a:lnSpc>
                <a:spcPct val="105000"/>
              </a:lnSpc>
              <a:spcBef>
                <a:spcPts val="1800"/>
              </a:spcBef>
              <a:buFont typeface="+mj-lt"/>
              <a:buAutoNum type="arabicPeriod"/>
              <a:tabLst>
                <a:tab pos="573088" algn="l"/>
              </a:tabLst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If You Want a Kitten…Ask For a Pony</a:t>
            </a:r>
          </a:p>
          <a:p>
            <a:pPr marL="573088" indent="-573088" algn="l">
              <a:lnSpc>
                <a:spcPct val="105000"/>
              </a:lnSpc>
              <a:spcBef>
                <a:spcPts val="1800"/>
              </a:spcBef>
              <a:buFont typeface="+mj-lt"/>
              <a:buAutoNum type="arabicPeriod"/>
              <a:tabLst>
                <a:tab pos="573088" algn="l"/>
              </a:tabLst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Ok…a Pony…But Not a Clydesdale</a:t>
            </a:r>
          </a:p>
          <a:p>
            <a:pPr marL="573088" indent="-573088" algn="l">
              <a:lnSpc>
                <a:spcPct val="105000"/>
              </a:lnSpc>
              <a:spcBef>
                <a:spcPts val="1800"/>
              </a:spcBef>
              <a:buFont typeface="+mj-lt"/>
              <a:buAutoNum type="arabicPeriod"/>
              <a:tabLst>
                <a:tab pos="573088" algn="l"/>
              </a:tabLst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“Behind Every Jerk Is a Sad Story”</a:t>
            </a:r>
          </a:p>
          <a:p>
            <a:pPr marL="573088" indent="-573088" algn="l">
              <a:lnSpc>
                <a:spcPct val="105000"/>
              </a:lnSpc>
              <a:spcBef>
                <a:spcPts val="1800"/>
              </a:spcBef>
              <a:buFont typeface="+mj-lt"/>
              <a:buAutoNum type="arabicPeriod"/>
              <a:tabLst>
                <a:tab pos="573088" algn="l"/>
              </a:tabLst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Respond Gracefully to Disarm </a:t>
            </a:r>
            <a:r>
              <a:rPr lang="en-US" sz="28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 Combative Opponent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l">
              <a:tabLst>
                <a:tab pos="573088" algn="l"/>
              </a:tabLst>
            </a:pP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932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5240</TotalTime>
  <Words>152</Words>
  <Application>Microsoft Office PowerPoint</Application>
  <PresentationFormat>On-screen Show (4:3)</PresentationFormat>
  <Paragraphs>29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Aptos</vt:lpstr>
      <vt:lpstr>Aptos Display</vt:lpstr>
      <vt:lpstr>Arial</vt:lpstr>
      <vt:lpstr>Calibri</vt:lpstr>
      <vt:lpstr>Cambria</vt:lpstr>
      <vt:lpstr>Office Theme</vt:lpstr>
      <vt:lpstr>How to Become a Better Advocate and Negotiator</vt:lpstr>
      <vt:lpstr>Your Client</vt:lpstr>
      <vt:lpstr>Your Opponent</vt:lpstr>
      <vt:lpstr>Texas Style Negotiating Tips</vt:lpstr>
    </vt:vector>
  </TitlesOfParts>
  <Company>MT DLI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INTEREST BASED BARGAINING TRAINNG</dc:title>
  <dc:creator>CE1384</dc:creator>
  <cp:lastModifiedBy>Shupe, Trisha</cp:lastModifiedBy>
  <cp:revision>804</cp:revision>
  <cp:lastPrinted>2015-10-05T21:14:35Z</cp:lastPrinted>
  <dcterms:created xsi:type="dcterms:W3CDTF">2013-01-23T16:53:28Z</dcterms:created>
  <dcterms:modified xsi:type="dcterms:W3CDTF">2025-09-17T20:40:09Z</dcterms:modified>
</cp:coreProperties>
</file>