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handoutMasterIdLst>
    <p:handoutMasterId r:id="rId25"/>
  </p:handoutMasterIdLst>
  <p:sldIdLst>
    <p:sldId id="340" r:id="rId6"/>
    <p:sldId id="292" r:id="rId7"/>
    <p:sldId id="341" r:id="rId8"/>
    <p:sldId id="342" r:id="rId9"/>
    <p:sldId id="343" r:id="rId10"/>
    <p:sldId id="344" r:id="rId11"/>
    <p:sldId id="345" r:id="rId12"/>
    <p:sldId id="346" r:id="rId13"/>
    <p:sldId id="347" r:id="rId14"/>
    <p:sldId id="348" r:id="rId15"/>
    <p:sldId id="349" r:id="rId16"/>
    <p:sldId id="350" r:id="rId17"/>
    <p:sldId id="351" r:id="rId18"/>
    <p:sldId id="352" r:id="rId19"/>
    <p:sldId id="353" r:id="rId20"/>
    <p:sldId id="354" r:id="rId21"/>
    <p:sldId id="262" r:id="rId22"/>
    <p:sldId id="332" r:id="rId23"/>
    <p:sldId id="33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yes, Courtney" initials="LC" lastIdx="4" clrIdx="0">
    <p:extLst>
      <p:ext uri="{19B8F6BF-5375-455C-9EA6-DF929625EA0E}">
        <p15:presenceInfo xmlns:p15="http://schemas.microsoft.com/office/powerpoint/2012/main" userId="S::cleyes@fisherphillips.com::2e093891-3bf5-4945-814e-2a61cfff3a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E1E0"/>
    <a:srgbClr val="B01116"/>
    <a:srgbClr val="CC3300"/>
    <a:srgbClr val="E6E6E6"/>
    <a:srgbClr val="1B5073"/>
    <a:srgbClr val="195073"/>
    <a:srgbClr val="E0F8F9"/>
    <a:srgbClr val="FFEF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146B50-9060-428C-BC66-4607E9414504}" v="44" dt="2025-08-22T22:39:47.0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20" autoAdjust="0"/>
  </p:normalViewPr>
  <p:slideViewPr>
    <p:cSldViewPr snapToGrid="0">
      <p:cViewPr varScale="1">
        <p:scale>
          <a:sx n="79" d="100"/>
          <a:sy n="79" d="100"/>
        </p:scale>
        <p:origin x="126" y="62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192" y="96"/>
      </p:cViewPr>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3.xml" Id="rId8" /><Relationship Type="http://schemas.openxmlformats.org/officeDocument/2006/relationships/slide" Target="slides/slide8.xml" Id="rId13" /><Relationship Type="http://schemas.openxmlformats.org/officeDocument/2006/relationships/slide" Target="slides/slide13.xml" Id="rId18" /><Relationship Type="http://schemas.openxmlformats.org/officeDocument/2006/relationships/commentAuthors" Target="commentAuthors.xml" Id="rId26" /><Relationship Type="http://schemas.openxmlformats.org/officeDocument/2006/relationships/customXml" Target="../customXml/item3.xml" Id="rId3" /><Relationship Type="http://schemas.openxmlformats.org/officeDocument/2006/relationships/slide" Target="slides/slide16.xml" Id="rId21" /><Relationship Type="http://schemas.openxmlformats.org/officeDocument/2006/relationships/slide" Target="slides/slide2.xml" Id="rId7" /><Relationship Type="http://schemas.openxmlformats.org/officeDocument/2006/relationships/slide" Target="slides/slide7.xml" Id="rId12" /><Relationship Type="http://schemas.openxmlformats.org/officeDocument/2006/relationships/slide" Target="slides/slide12.xml" Id="rId17" /><Relationship Type="http://schemas.openxmlformats.org/officeDocument/2006/relationships/handoutMaster" Target="handoutMasters/handoutMaster1.xml" Id="rId25" /><Relationship Type="http://schemas.openxmlformats.org/officeDocument/2006/relationships/customXml" Target="../customXml/item2.xml" Id="rId2" /><Relationship Type="http://schemas.openxmlformats.org/officeDocument/2006/relationships/slide" Target="slides/slide11.xml" Id="rId16" /><Relationship Type="http://schemas.openxmlformats.org/officeDocument/2006/relationships/slide" Target="slides/slide15.xml" Id="rId20" /><Relationship Type="http://schemas.openxmlformats.org/officeDocument/2006/relationships/theme" Target="theme/theme1.xml" Id="rId29" /><Relationship Type="http://schemas.openxmlformats.org/officeDocument/2006/relationships/customXml" Target="../customXml/item1.xml" Id="rId1" /><Relationship Type="http://schemas.openxmlformats.org/officeDocument/2006/relationships/slide" Target="slides/slide1.xml" Id="rId6" /><Relationship Type="http://schemas.openxmlformats.org/officeDocument/2006/relationships/slide" Target="slides/slide6.xml" Id="rId11" /><Relationship Type="http://schemas.openxmlformats.org/officeDocument/2006/relationships/slide" Target="slides/slide19.xml" Id="rId24" /><Relationship Type="http://schemas.openxmlformats.org/officeDocument/2006/relationships/slideMaster" Target="slideMasters/slideMaster1.xml" Id="rId5" /><Relationship Type="http://schemas.openxmlformats.org/officeDocument/2006/relationships/slide" Target="slides/slide10.xml" Id="rId15" /><Relationship Type="http://schemas.openxmlformats.org/officeDocument/2006/relationships/slide" Target="slides/slide18.xml" Id="rId23" /><Relationship Type="http://schemas.openxmlformats.org/officeDocument/2006/relationships/viewProps" Target="viewProps.xml" Id="rId28" /><Relationship Type="http://schemas.openxmlformats.org/officeDocument/2006/relationships/slide" Target="slides/slide5.xml" Id="rId10" /><Relationship Type="http://schemas.openxmlformats.org/officeDocument/2006/relationships/slide" Target="slides/slide14.xml" Id="rId19" /><Relationship Type="http://schemas.microsoft.com/office/2015/10/relationships/revisionInfo" Target="revisionInfo.xml" Id="rId31" /><Relationship Type="http://schemas.openxmlformats.org/officeDocument/2006/relationships/customXml" Target="../customXml/item4.xml" Id="rId4" /><Relationship Type="http://schemas.openxmlformats.org/officeDocument/2006/relationships/slide" Target="slides/slide4.xml" Id="rId9" /><Relationship Type="http://schemas.openxmlformats.org/officeDocument/2006/relationships/slide" Target="slides/slide9.xml" Id="rId14" /><Relationship Type="http://schemas.openxmlformats.org/officeDocument/2006/relationships/slide" Target="slides/slide17.xml" Id="rId22" /><Relationship Type="http://schemas.openxmlformats.org/officeDocument/2006/relationships/presProps" Target="presProps.xml" Id="rId27" /><Relationship Type="http://schemas.openxmlformats.org/officeDocument/2006/relationships/tableStyles" Target="tableStyles.xml" Id="rId30" /><Relationship Type="http://schemas.openxmlformats.org/officeDocument/2006/relationships/customXml" Target="/customXML/item5.xml" Id="imanage.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21D290-2D3A-46CF-A7C5-3CD169C687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24B8E31-3FF5-4BAD-8940-3E7E00500F8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189EF11-6C38-4E87-86E9-43C5A5640AAE}" type="datetimeFigureOut">
              <a:rPr lang="en-US" smtClean="0"/>
              <a:t>9/12/2025</a:t>
            </a:fld>
            <a:endParaRPr lang="en-US"/>
          </a:p>
        </p:txBody>
      </p:sp>
      <p:sp>
        <p:nvSpPr>
          <p:cNvPr id="4" name="Footer Placeholder 3">
            <a:extLst>
              <a:ext uri="{FF2B5EF4-FFF2-40B4-BE49-F238E27FC236}">
                <a16:creationId xmlns:a16="http://schemas.microsoft.com/office/drawing/2014/main" id="{6376438C-6B82-4028-8F79-B066E613793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50D0C3A-CEA1-4390-87AF-54BDD8658D6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50BFF8B-8396-4219-9816-97EC75F3A4D2}" type="slidenum">
              <a:rPr lang="en-US" smtClean="0"/>
              <a:t>‹#›</a:t>
            </a:fld>
            <a:endParaRPr lang="en-US"/>
          </a:p>
        </p:txBody>
      </p:sp>
    </p:spTree>
    <p:extLst>
      <p:ext uri="{BB962C8B-B14F-4D97-AF65-F5344CB8AC3E}">
        <p14:creationId xmlns:p14="http://schemas.microsoft.com/office/powerpoint/2010/main" val="210316328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EA22BF9B-FCD9-4AFE-A592-968388C1C954}"/>
              </a:ext>
            </a:extLst>
          </p:cNvPr>
          <p:cNvSpPr>
            <a:spLocks noGrp="1"/>
          </p:cNvSpPr>
          <p:nvPr>
            <p:ph type="sldNum" sz="quarter" idx="4"/>
          </p:nvPr>
        </p:nvSpPr>
        <p:spPr>
          <a:xfrm>
            <a:off x="9061752" y="6243474"/>
            <a:ext cx="2845325" cy="206977"/>
          </a:xfrm>
          <a:prstGeom prst="rect">
            <a:avLst/>
          </a:prstGeom>
        </p:spPr>
        <p:txBody>
          <a:bodyPr vert="horz" lIns="91440" tIns="45720" rIns="91440" bIns="45720" rtlCol="0" anchor="ctr"/>
          <a:lstStyle>
            <a:lvl1pPr algn="r">
              <a:defRPr sz="1200">
                <a:solidFill>
                  <a:schemeClr val="tx1">
                    <a:tint val="75000"/>
                  </a:schemeClr>
                </a:solidFill>
              </a:defRPr>
            </a:lvl1pPr>
          </a:lstStyle>
          <a:p>
            <a:fld id="{670EA550-FAB6-43D7-8238-4BC78C54607D}" type="slidenum">
              <a:rPr lang="en-US" smtClean="0"/>
              <a:t>‹#›</a:t>
            </a:fld>
            <a:endParaRPr lang="en-US"/>
          </a:p>
        </p:txBody>
      </p:sp>
      <p:sp>
        <p:nvSpPr>
          <p:cNvPr id="16" name="Text Placeholder 15">
            <a:extLst>
              <a:ext uri="{FF2B5EF4-FFF2-40B4-BE49-F238E27FC236}">
                <a16:creationId xmlns:a16="http://schemas.microsoft.com/office/drawing/2014/main" id="{83BCB240-6ACB-4AA4-B3CD-DEF1566E806B}"/>
              </a:ext>
            </a:extLst>
          </p:cNvPr>
          <p:cNvSpPr>
            <a:spLocks noGrp="1"/>
          </p:cNvSpPr>
          <p:nvPr>
            <p:ph type="body" sz="quarter" idx="12"/>
          </p:nvPr>
        </p:nvSpPr>
        <p:spPr>
          <a:xfrm>
            <a:off x="348817" y="1739348"/>
            <a:ext cx="11558260" cy="4353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BD772826-F3A7-E15B-40E1-248FF7B15296}"/>
              </a:ext>
            </a:extLst>
          </p:cNvPr>
          <p:cNvSpPr>
            <a:spLocks noGrp="1"/>
          </p:cNvSpPr>
          <p:nvPr>
            <p:ph type="title"/>
          </p:nvPr>
        </p:nvSpPr>
        <p:spPr>
          <a:xfrm>
            <a:off x="348816" y="346377"/>
            <a:ext cx="11558261" cy="816502"/>
          </a:xfrm>
        </p:spPr>
        <p:txBody>
          <a:bodyPr/>
          <a:lstStyle>
            <a:lvl1pPr>
              <a:defRPr>
                <a:solidFill>
                  <a:schemeClr val="tx1"/>
                </a:solidFill>
              </a:defRPr>
            </a:lvl1pPr>
          </a:lstStyle>
          <a:p>
            <a:r>
              <a:rPr lang="en-US" dirty="0"/>
              <a:t>Click to edit Master title style</a:t>
            </a:r>
          </a:p>
        </p:txBody>
      </p:sp>
      <p:cxnSp>
        <p:nvCxnSpPr>
          <p:cNvPr id="6" name="Straight Connector 5">
            <a:extLst>
              <a:ext uri="{FF2B5EF4-FFF2-40B4-BE49-F238E27FC236}">
                <a16:creationId xmlns:a16="http://schemas.microsoft.com/office/drawing/2014/main" id="{5FBCF1A8-13B2-C390-2727-7CF102184839}"/>
              </a:ext>
            </a:extLst>
          </p:cNvPr>
          <p:cNvCxnSpPr>
            <a:cxnSpLocks/>
          </p:cNvCxnSpPr>
          <p:nvPr userDrawn="1"/>
        </p:nvCxnSpPr>
        <p:spPr>
          <a:xfrm>
            <a:off x="348816" y="1290748"/>
            <a:ext cx="1709298" cy="0"/>
          </a:xfrm>
          <a:prstGeom prst="line">
            <a:avLst/>
          </a:prstGeom>
          <a:ln w="76200">
            <a:solidFill>
              <a:srgbClr val="CC3300"/>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A191F851-C1CF-E5BE-7833-B91189632B55}"/>
              </a:ext>
            </a:extLst>
          </p:cNvPr>
          <p:cNvSpPr txBox="1">
            <a:spLocks/>
          </p:cNvSpPr>
          <p:nvPr userDrawn="1"/>
        </p:nvSpPr>
        <p:spPr>
          <a:xfrm>
            <a:off x="314453" y="6458248"/>
            <a:ext cx="8685765" cy="100966"/>
          </a:xfrm>
          <a:prstGeom prst="rect">
            <a:avLst/>
          </a:prstGeom>
        </p:spPr>
        <p:txBody>
          <a:bodyPr wrap="square" lIns="0" tIns="0" rIns="0" bIns="0" anchor="t" anchorCtr="0">
            <a:noAutofit/>
          </a:bodyPr>
          <a:lstStyle>
            <a:defPPr>
              <a:defRPr lang="en-US"/>
            </a:defPPr>
            <a:lvl1pPr marL="0" algn="l"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Fisher Phillips is 2025 Sponsor of the ACC IT, Privacy and eCommerce Network.</a:t>
            </a:r>
            <a:endParaRPr lang="en-US" dirty="0"/>
          </a:p>
        </p:txBody>
      </p:sp>
    </p:spTree>
    <p:extLst>
      <p:ext uri="{BB962C8B-B14F-4D97-AF65-F5344CB8AC3E}">
        <p14:creationId xmlns:p14="http://schemas.microsoft.com/office/powerpoint/2010/main" val="42456673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DD4EC-2F8D-446C-847C-9758FDC0C2DB}"/>
              </a:ext>
            </a:extLst>
          </p:cNvPr>
          <p:cNvSpPr>
            <a:spLocks noGrp="1"/>
          </p:cNvSpPr>
          <p:nvPr>
            <p:ph type="title"/>
          </p:nvPr>
        </p:nvSpPr>
        <p:spPr>
          <a:xfrm>
            <a:off x="298175" y="1709738"/>
            <a:ext cx="11618842"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2B10597-9F31-4B88-B304-5CBAB9087955}"/>
              </a:ext>
            </a:extLst>
          </p:cNvPr>
          <p:cNvSpPr>
            <a:spLocks noGrp="1"/>
          </p:cNvSpPr>
          <p:nvPr>
            <p:ph type="body" idx="1"/>
          </p:nvPr>
        </p:nvSpPr>
        <p:spPr>
          <a:xfrm>
            <a:off x="298175" y="4589463"/>
            <a:ext cx="11618842"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7EA372B-CA26-492E-98B2-8647C6B00008}"/>
              </a:ext>
            </a:extLst>
          </p:cNvPr>
          <p:cNvSpPr>
            <a:spLocks noGrp="1"/>
          </p:cNvSpPr>
          <p:nvPr>
            <p:ph type="ftr" sz="quarter" idx="11"/>
          </p:nvPr>
        </p:nvSpPr>
        <p:spPr>
          <a:xfrm>
            <a:off x="4038600" y="6243474"/>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F97B158-EDDA-41A0-84D8-38419EFA870A}"/>
              </a:ext>
            </a:extLst>
          </p:cNvPr>
          <p:cNvSpPr>
            <a:spLocks noGrp="1"/>
          </p:cNvSpPr>
          <p:nvPr>
            <p:ph type="sldNum" sz="quarter" idx="12"/>
          </p:nvPr>
        </p:nvSpPr>
        <p:spPr>
          <a:xfrm>
            <a:off x="8991832" y="6243474"/>
            <a:ext cx="2925185" cy="365125"/>
          </a:xfrm>
          <a:prstGeom prst="rect">
            <a:avLst/>
          </a:prstGeom>
        </p:spPr>
        <p:txBody>
          <a:bodyPr/>
          <a:lstStyle/>
          <a:p>
            <a:fld id="{670EA550-FAB6-43D7-8238-4BC78C54607D}" type="slidenum">
              <a:rPr lang="en-US" smtClean="0"/>
              <a:t>‹#›</a:t>
            </a:fld>
            <a:endParaRPr lang="en-US" dirty="0"/>
          </a:p>
        </p:txBody>
      </p:sp>
      <p:sp>
        <p:nvSpPr>
          <p:cNvPr id="7" name="Date Placeholder 3">
            <a:extLst>
              <a:ext uri="{FF2B5EF4-FFF2-40B4-BE49-F238E27FC236}">
                <a16:creationId xmlns:a16="http://schemas.microsoft.com/office/drawing/2014/main" id="{21A8FDCE-9A8C-443F-AEC2-E1E4CD9E881C}"/>
              </a:ext>
            </a:extLst>
          </p:cNvPr>
          <p:cNvSpPr>
            <a:spLocks noGrp="1"/>
          </p:cNvSpPr>
          <p:nvPr>
            <p:ph type="dt" sz="half" idx="2"/>
          </p:nvPr>
        </p:nvSpPr>
        <p:spPr>
          <a:xfrm>
            <a:off x="298175" y="6243474"/>
            <a:ext cx="292518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57367-0AD2-4CBD-8CDC-9FA8A4E96151}" type="datetimeFigureOut">
              <a:rPr lang="en-US" smtClean="0"/>
              <a:t>9/12/2025</a:t>
            </a:fld>
            <a:endParaRPr lang="en-US" dirty="0"/>
          </a:p>
        </p:txBody>
      </p:sp>
    </p:spTree>
    <p:extLst>
      <p:ext uri="{BB962C8B-B14F-4D97-AF65-F5344CB8AC3E}">
        <p14:creationId xmlns:p14="http://schemas.microsoft.com/office/powerpoint/2010/main" val="32778542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B1C1CCC-E021-40AF-8CD4-16CA20DB98A6}"/>
              </a:ext>
            </a:extLst>
          </p:cNvPr>
          <p:cNvSpPr>
            <a:spLocks noGrp="1"/>
          </p:cNvSpPr>
          <p:nvPr>
            <p:ph type="body" idx="1"/>
          </p:nvPr>
        </p:nvSpPr>
        <p:spPr>
          <a:xfrm>
            <a:off x="348815" y="1681163"/>
            <a:ext cx="6330279"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5EBD76-8B1D-40DF-9DA0-3FCB05C117EE}"/>
              </a:ext>
            </a:extLst>
          </p:cNvPr>
          <p:cNvSpPr>
            <a:spLocks noGrp="1"/>
          </p:cNvSpPr>
          <p:nvPr>
            <p:ph sz="half" idx="2"/>
          </p:nvPr>
        </p:nvSpPr>
        <p:spPr>
          <a:xfrm>
            <a:off x="348815" y="2505075"/>
            <a:ext cx="6330279"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EF5BCA42-2D25-412B-B874-DD6ADE027EE6}"/>
              </a:ext>
            </a:extLst>
          </p:cNvPr>
          <p:cNvSpPr>
            <a:spLocks noGrp="1"/>
          </p:cNvSpPr>
          <p:nvPr>
            <p:ph type="ftr" sz="quarter" idx="11"/>
          </p:nvPr>
        </p:nvSpPr>
        <p:spPr>
          <a:xfrm>
            <a:off x="4038600" y="6243474"/>
            <a:ext cx="4114800" cy="365125"/>
          </a:xfrm>
          <a:prstGeom prst="rect">
            <a:avLst/>
          </a:prstGeom>
        </p:spPr>
        <p:txBody>
          <a:bodyPr/>
          <a:lstStyle/>
          <a:p>
            <a:endParaRPr lang="en-US"/>
          </a:p>
        </p:txBody>
      </p:sp>
      <p:sp>
        <p:nvSpPr>
          <p:cNvPr id="10" name="Date Placeholder 3">
            <a:extLst>
              <a:ext uri="{FF2B5EF4-FFF2-40B4-BE49-F238E27FC236}">
                <a16:creationId xmlns:a16="http://schemas.microsoft.com/office/drawing/2014/main" id="{7DF3CBC2-6341-46E6-B769-9D0760680C1E}"/>
              </a:ext>
            </a:extLst>
          </p:cNvPr>
          <p:cNvSpPr>
            <a:spLocks noGrp="1"/>
          </p:cNvSpPr>
          <p:nvPr>
            <p:ph type="dt" sz="half" idx="13"/>
          </p:nvPr>
        </p:nvSpPr>
        <p:spPr>
          <a:xfrm>
            <a:off x="348816" y="6243474"/>
            <a:ext cx="292518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57367-0AD2-4CBD-8CDC-9FA8A4E96151}" type="datetimeFigureOut">
              <a:rPr lang="en-US" smtClean="0"/>
              <a:t>9/12/2025</a:t>
            </a:fld>
            <a:endParaRPr lang="en-US" dirty="0"/>
          </a:p>
        </p:txBody>
      </p:sp>
      <p:sp>
        <p:nvSpPr>
          <p:cNvPr id="11" name="Slide Number Placeholder 5">
            <a:extLst>
              <a:ext uri="{FF2B5EF4-FFF2-40B4-BE49-F238E27FC236}">
                <a16:creationId xmlns:a16="http://schemas.microsoft.com/office/drawing/2014/main" id="{7D13FE6C-B5FB-4A9B-B5F1-C30F5FC80D24}"/>
              </a:ext>
            </a:extLst>
          </p:cNvPr>
          <p:cNvSpPr>
            <a:spLocks noGrp="1"/>
          </p:cNvSpPr>
          <p:nvPr>
            <p:ph type="sldNum" sz="quarter" idx="14"/>
          </p:nvPr>
        </p:nvSpPr>
        <p:spPr>
          <a:xfrm>
            <a:off x="9061752" y="6243474"/>
            <a:ext cx="284532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EA550-FAB6-43D7-8238-4BC78C54607D}" type="slidenum">
              <a:rPr lang="en-US" smtClean="0"/>
              <a:t>‹#›</a:t>
            </a:fld>
            <a:endParaRPr lang="en-US"/>
          </a:p>
        </p:txBody>
      </p:sp>
      <p:sp>
        <p:nvSpPr>
          <p:cNvPr id="13" name="Title 1">
            <a:extLst>
              <a:ext uri="{FF2B5EF4-FFF2-40B4-BE49-F238E27FC236}">
                <a16:creationId xmlns:a16="http://schemas.microsoft.com/office/drawing/2014/main" id="{0F1627A3-6BA0-1EBE-0FAF-D114C8DA3BBA}"/>
              </a:ext>
            </a:extLst>
          </p:cNvPr>
          <p:cNvSpPr>
            <a:spLocks noGrp="1"/>
          </p:cNvSpPr>
          <p:nvPr>
            <p:ph type="title"/>
          </p:nvPr>
        </p:nvSpPr>
        <p:spPr>
          <a:xfrm>
            <a:off x="348817" y="346377"/>
            <a:ext cx="6330280" cy="816502"/>
          </a:xfrm>
        </p:spPr>
        <p:txBody>
          <a:bodyPr/>
          <a:lstStyle>
            <a:lvl1pPr>
              <a:defRPr>
                <a:solidFill>
                  <a:schemeClr val="tx1"/>
                </a:solidFill>
              </a:defRPr>
            </a:lvl1pPr>
          </a:lstStyle>
          <a:p>
            <a:r>
              <a:rPr lang="en-US" dirty="0"/>
              <a:t>Click to edit Master title style</a:t>
            </a:r>
          </a:p>
        </p:txBody>
      </p:sp>
      <p:cxnSp>
        <p:nvCxnSpPr>
          <p:cNvPr id="14" name="Straight Connector 13">
            <a:extLst>
              <a:ext uri="{FF2B5EF4-FFF2-40B4-BE49-F238E27FC236}">
                <a16:creationId xmlns:a16="http://schemas.microsoft.com/office/drawing/2014/main" id="{79275B59-52FD-2AD3-2007-8530AB761C58}"/>
              </a:ext>
            </a:extLst>
          </p:cNvPr>
          <p:cNvCxnSpPr>
            <a:cxnSpLocks/>
          </p:cNvCxnSpPr>
          <p:nvPr userDrawn="1"/>
        </p:nvCxnSpPr>
        <p:spPr>
          <a:xfrm>
            <a:off x="348816" y="1290748"/>
            <a:ext cx="1709298" cy="0"/>
          </a:xfrm>
          <a:prstGeom prst="line">
            <a:avLst/>
          </a:prstGeom>
          <a:ln w="76200">
            <a:solidFill>
              <a:srgbClr val="CC3300"/>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D1C88E7D-BB01-6887-A811-28D6ED8E5746}"/>
              </a:ext>
            </a:extLst>
          </p:cNvPr>
          <p:cNvSpPr>
            <a:spLocks noGrp="1"/>
          </p:cNvSpPr>
          <p:nvPr>
            <p:ph type="pic" sz="quarter" idx="15"/>
          </p:nvPr>
        </p:nvSpPr>
        <p:spPr>
          <a:xfrm>
            <a:off x="6818313" y="346075"/>
            <a:ext cx="5089525" cy="5843588"/>
          </a:xfrm>
        </p:spPr>
        <p:txBody>
          <a:bodyPr/>
          <a:lstStyle/>
          <a:p>
            <a:endParaRPr lang="en-US"/>
          </a:p>
        </p:txBody>
      </p:sp>
    </p:spTree>
    <p:extLst>
      <p:ext uri="{BB962C8B-B14F-4D97-AF65-F5344CB8AC3E}">
        <p14:creationId xmlns:p14="http://schemas.microsoft.com/office/powerpoint/2010/main" val="11693924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B1C1CCC-E021-40AF-8CD4-16CA20DB98A6}"/>
              </a:ext>
            </a:extLst>
          </p:cNvPr>
          <p:cNvSpPr>
            <a:spLocks noGrp="1"/>
          </p:cNvSpPr>
          <p:nvPr>
            <p:ph type="body" idx="1"/>
          </p:nvPr>
        </p:nvSpPr>
        <p:spPr>
          <a:xfrm>
            <a:off x="5576795" y="1681163"/>
            <a:ext cx="6330279"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5EBD76-8B1D-40DF-9DA0-3FCB05C117EE}"/>
              </a:ext>
            </a:extLst>
          </p:cNvPr>
          <p:cNvSpPr>
            <a:spLocks noGrp="1"/>
          </p:cNvSpPr>
          <p:nvPr>
            <p:ph sz="half" idx="2"/>
          </p:nvPr>
        </p:nvSpPr>
        <p:spPr>
          <a:xfrm>
            <a:off x="5576795" y="2505075"/>
            <a:ext cx="6330279"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EF5BCA42-2D25-412B-B874-DD6ADE027EE6}"/>
              </a:ext>
            </a:extLst>
          </p:cNvPr>
          <p:cNvSpPr>
            <a:spLocks noGrp="1"/>
          </p:cNvSpPr>
          <p:nvPr>
            <p:ph type="ftr" sz="quarter" idx="11"/>
          </p:nvPr>
        </p:nvSpPr>
        <p:spPr>
          <a:xfrm>
            <a:off x="4038600" y="6243474"/>
            <a:ext cx="4114800" cy="365125"/>
          </a:xfrm>
          <a:prstGeom prst="rect">
            <a:avLst/>
          </a:prstGeom>
        </p:spPr>
        <p:txBody>
          <a:bodyPr/>
          <a:lstStyle/>
          <a:p>
            <a:endParaRPr lang="en-US"/>
          </a:p>
        </p:txBody>
      </p:sp>
      <p:sp>
        <p:nvSpPr>
          <p:cNvPr id="10" name="Date Placeholder 3">
            <a:extLst>
              <a:ext uri="{FF2B5EF4-FFF2-40B4-BE49-F238E27FC236}">
                <a16:creationId xmlns:a16="http://schemas.microsoft.com/office/drawing/2014/main" id="{7DF3CBC2-6341-46E6-B769-9D0760680C1E}"/>
              </a:ext>
            </a:extLst>
          </p:cNvPr>
          <p:cNvSpPr>
            <a:spLocks noGrp="1"/>
          </p:cNvSpPr>
          <p:nvPr>
            <p:ph type="dt" sz="half" idx="13"/>
          </p:nvPr>
        </p:nvSpPr>
        <p:spPr>
          <a:xfrm>
            <a:off x="348816" y="6243474"/>
            <a:ext cx="292518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57367-0AD2-4CBD-8CDC-9FA8A4E96151}" type="datetimeFigureOut">
              <a:rPr lang="en-US" smtClean="0"/>
              <a:t>9/12/2025</a:t>
            </a:fld>
            <a:endParaRPr lang="en-US" dirty="0"/>
          </a:p>
        </p:txBody>
      </p:sp>
      <p:sp>
        <p:nvSpPr>
          <p:cNvPr id="11" name="Slide Number Placeholder 5">
            <a:extLst>
              <a:ext uri="{FF2B5EF4-FFF2-40B4-BE49-F238E27FC236}">
                <a16:creationId xmlns:a16="http://schemas.microsoft.com/office/drawing/2014/main" id="{7D13FE6C-B5FB-4A9B-B5F1-C30F5FC80D24}"/>
              </a:ext>
            </a:extLst>
          </p:cNvPr>
          <p:cNvSpPr>
            <a:spLocks noGrp="1"/>
          </p:cNvSpPr>
          <p:nvPr>
            <p:ph type="sldNum" sz="quarter" idx="14"/>
          </p:nvPr>
        </p:nvSpPr>
        <p:spPr>
          <a:xfrm>
            <a:off x="9061752" y="6243474"/>
            <a:ext cx="284532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EA550-FAB6-43D7-8238-4BC78C54607D}" type="slidenum">
              <a:rPr lang="en-US" smtClean="0"/>
              <a:t>‹#›</a:t>
            </a:fld>
            <a:endParaRPr lang="en-US"/>
          </a:p>
        </p:txBody>
      </p:sp>
      <p:sp>
        <p:nvSpPr>
          <p:cNvPr id="13" name="Title 1">
            <a:extLst>
              <a:ext uri="{FF2B5EF4-FFF2-40B4-BE49-F238E27FC236}">
                <a16:creationId xmlns:a16="http://schemas.microsoft.com/office/drawing/2014/main" id="{0F1627A3-6BA0-1EBE-0FAF-D114C8DA3BBA}"/>
              </a:ext>
            </a:extLst>
          </p:cNvPr>
          <p:cNvSpPr>
            <a:spLocks noGrp="1"/>
          </p:cNvSpPr>
          <p:nvPr>
            <p:ph type="title"/>
          </p:nvPr>
        </p:nvSpPr>
        <p:spPr>
          <a:xfrm>
            <a:off x="5576797" y="346377"/>
            <a:ext cx="6330280" cy="816502"/>
          </a:xfrm>
        </p:spPr>
        <p:txBody>
          <a:bodyPr/>
          <a:lstStyle>
            <a:lvl1pPr>
              <a:defRPr>
                <a:solidFill>
                  <a:schemeClr val="tx1"/>
                </a:solidFill>
              </a:defRPr>
            </a:lvl1pPr>
          </a:lstStyle>
          <a:p>
            <a:r>
              <a:rPr lang="en-US" dirty="0"/>
              <a:t>Click to edit Master title style</a:t>
            </a:r>
          </a:p>
        </p:txBody>
      </p:sp>
      <p:cxnSp>
        <p:nvCxnSpPr>
          <p:cNvPr id="14" name="Straight Connector 13">
            <a:extLst>
              <a:ext uri="{FF2B5EF4-FFF2-40B4-BE49-F238E27FC236}">
                <a16:creationId xmlns:a16="http://schemas.microsoft.com/office/drawing/2014/main" id="{79275B59-52FD-2AD3-2007-8530AB761C58}"/>
              </a:ext>
            </a:extLst>
          </p:cNvPr>
          <p:cNvCxnSpPr>
            <a:cxnSpLocks/>
          </p:cNvCxnSpPr>
          <p:nvPr userDrawn="1"/>
        </p:nvCxnSpPr>
        <p:spPr>
          <a:xfrm>
            <a:off x="5576795" y="1290748"/>
            <a:ext cx="1709298" cy="0"/>
          </a:xfrm>
          <a:prstGeom prst="line">
            <a:avLst/>
          </a:prstGeom>
          <a:ln w="76200">
            <a:solidFill>
              <a:srgbClr val="CC3300"/>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D1C88E7D-BB01-6887-A811-28D6ED8E5746}"/>
              </a:ext>
            </a:extLst>
          </p:cNvPr>
          <p:cNvSpPr>
            <a:spLocks noGrp="1"/>
          </p:cNvSpPr>
          <p:nvPr>
            <p:ph type="pic" sz="quarter" idx="15"/>
          </p:nvPr>
        </p:nvSpPr>
        <p:spPr>
          <a:xfrm>
            <a:off x="348816" y="346075"/>
            <a:ext cx="5089525" cy="5843588"/>
          </a:xfrm>
        </p:spPr>
        <p:txBody>
          <a:bodyPr/>
          <a:lstStyle/>
          <a:p>
            <a:endParaRPr lang="en-US"/>
          </a:p>
        </p:txBody>
      </p:sp>
    </p:spTree>
    <p:extLst>
      <p:ext uri="{BB962C8B-B14F-4D97-AF65-F5344CB8AC3E}">
        <p14:creationId xmlns:p14="http://schemas.microsoft.com/office/powerpoint/2010/main" val="30382123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B1C1CCC-E021-40AF-8CD4-16CA20DB98A6}"/>
              </a:ext>
            </a:extLst>
          </p:cNvPr>
          <p:cNvSpPr>
            <a:spLocks noGrp="1"/>
          </p:cNvSpPr>
          <p:nvPr>
            <p:ph type="body" idx="1"/>
          </p:nvPr>
        </p:nvSpPr>
        <p:spPr>
          <a:xfrm>
            <a:off x="348816" y="1681163"/>
            <a:ext cx="5283724"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5EBD76-8B1D-40DF-9DA0-3FCB05C117EE}"/>
              </a:ext>
            </a:extLst>
          </p:cNvPr>
          <p:cNvSpPr>
            <a:spLocks noGrp="1"/>
          </p:cNvSpPr>
          <p:nvPr>
            <p:ph sz="half" idx="2"/>
          </p:nvPr>
        </p:nvSpPr>
        <p:spPr>
          <a:xfrm>
            <a:off x="348816" y="2505075"/>
            <a:ext cx="5283724"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D85AD49-9C69-418E-8153-5379F2A891D3}"/>
              </a:ext>
            </a:extLst>
          </p:cNvPr>
          <p:cNvSpPr>
            <a:spLocks noGrp="1"/>
          </p:cNvSpPr>
          <p:nvPr>
            <p:ph type="body" sz="quarter" idx="3"/>
          </p:nvPr>
        </p:nvSpPr>
        <p:spPr>
          <a:xfrm>
            <a:off x="6623353" y="1681163"/>
            <a:ext cx="5283724"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3BA49C-88AB-48B4-B85D-97035310F5B3}"/>
              </a:ext>
            </a:extLst>
          </p:cNvPr>
          <p:cNvSpPr>
            <a:spLocks noGrp="1"/>
          </p:cNvSpPr>
          <p:nvPr>
            <p:ph sz="quarter" idx="4"/>
          </p:nvPr>
        </p:nvSpPr>
        <p:spPr>
          <a:xfrm>
            <a:off x="6623353" y="2505075"/>
            <a:ext cx="5283724"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EF5BCA42-2D25-412B-B874-DD6ADE027EE6}"/>
              </a:ext>
            </a:extLst>
          </p:cNvPr>
          <p:cNvSpPr>
            <a:spLocks noGrp="1"/>
          </p:cNvSpPr>
          <p:nvPr>
            <p:ph type="ftr" sz="quarter" idx="11"/>
          </p:nvPr>
        </p:nvSpPr>
        <p:spPr>
          <a:xfrm>
            <a:off x="4038600" y="6243474"/>
            <a:ext cx="4114800" cy="365125"/>
          </a:xfrm>
          <a:prstGeom prst="rect">
            <a:avLst/>
          </a:prstGeom>
        </p:spPr>
        <p:txBody>
          <a:bodyPr/>
          <a:lstStyle/>
          <a:p>
            <a:endParaRPr lang="en-US"/>
          </a:p>
        </p:txBody>
      </p:sp>
      <p:sp>
        <p:nvSpPr>
          <p:cNvPr id="10" name="Date Placeholder 3">
            <a:extLst>
              <a:ext uri="{FF2B5EF4-FFF2-40B4-BE49-F238E27FC236}">
                <a16:creationId xmlns:a16="http://schemas.microsoft.com/office/drawing/2014/main" id="{7DF3CBC2-6341-46E6-B769-9D0760680C1E}"/>
              </a:ext>
            </a:extLst>
          </p:cNvPr>
          <p:cNvSpPr>
            <a:spLocks noGrp="1"/>
          </p:cNvSpPr>
          <p:nvPr>
            <p:ph type="dt" sz="half" idx="13"/>
          </p:nvPr>
        </p:nvSpPr>
        <p:spPr>
          <a:xfrm>
            <a:off x="348816" y="6243474"/>
            <a:ext cx="292518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57367-0AD2-4CBD-8CDC-9FA8A4E96151}" type="datetimeFigureOut">
              <a:rPr lang="en-US" smtClean="0"/>
              <a:t>9/12/2025</a:t>
            </a:fld>
            <a:endParaRPr lang="en-US" dirty="0"/>
          </a:p>
        </p:txBody>
      </p:sp>
      <p:sp>
        <p:nvSpPr>
          <p:cNvPr id="11" name="Slide Number Placeholder 5">
            <a:extLst>
              <a:ext uri="{FF2B5EF4-FFF2-40B4-BE49-F238E27FC236}">
                <a16:creationId xmlns:a16="http://schemas.microsoft.com/office/drawing/2014/main" id="{7D13FE6C-B5FB-4A9B-B5F1-C30F5FC80D24}"/>
              </a:ext>
            </a:extLst>
          </p:cNvPr>
          <p:cNvSpPr>
            <a:spLocks noGrp="1"/>
          </p:cNvSpPr>
          <p:nvPr>
            <p:ph type="sldNum" sz="quarter" idx="14"/>
          </p:nvPr>
        </p:nvSpPr>
        <p:spPr>
          <a:xfrm>
            <a:off x="9061752" y="6243474"/>
            <a:ext cx="284532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EA550-FAB6-43D7-8238-4BC78C54607D}" type="slidenum">
              <a:rPr lang="en-US" smtClean="0"/>
              <a:t>‹#›</a:t>
            </a:fld>
            <a:endParaRPr lang="en-US"/>
          </a:p>
        </p:txBody>
      </p:sp>
      <p:sp>
        <p:nvSpPr>
          <p:cNvPr id="13" name="Title 1">
            <a:extLst>
              <a:ext uri="{FF2B5EF4-FFF2-40B4-BE49-F238E27FC236}">
                <a16:creationId xmlns:a16="http://schemas.microsoft.com/office/drawing/2014/main" id="{0F1627A3-6BA0-1EBE-0FAF-D114C8DA3BBA}"/>
              </a:ext>
            </a:extLst>
          </p:cNvPr>
          <p:cNvSpPr>
            <a:spLocks noGrp="1"/>
          </p:cNvSpPr>
          <p:nvPr>
            <p:ph type="title"/>
          </p:nvPr>
        </p:nvSpPr>
        <p:spPr>
          <a:xfrm>
            <a:off x="348816" y="346377"/>
            <a:ext cx="11558261" cy="816502"/>
          </a:xfrm>
        </p:spPr>
        <p:txBody>
          <a:bodyPr/>
          <a:lstStyle>
            <a:lvl1pPr>
              <a:defRPr>
                <a:solidFill>
                  <a:schemeClr val="tx1"/>
                </a:solidFill>
              </a:defRPr>
            </a:lvl1pPr>
          </a:lstStyle>
          <a:p>
            <a:r>
              <a:rPr lang="en-US" dirty="0"/>
              <a:t>Click to edit Master title style</a:t>
            </a:r>
          </a:p>
        </p:txBody>
      </p:sp>
      <p:cxnSp>
        <p:nvCxnSpPr>
          <p:cNvPr id="14" name="Straight Connector 13">
            <a:extLst>
              <a:ext uri="{FF2B5EF4-FFF2-40B4-BE49-F238E27FC236}">
                <a16:creationId xmlns:a16="http://schemas.microsoft.com/office/drawing/2014/main" id="{79275B59-52FD-2AD3-2007-8530AB761C58}"/>
              </a:ext>
            </a:extLst>
          </p:cNvPr>
          <p:cNvCxnSpPr>
            <a:cxnSpLocks/>
          </p:cNvCxnSpPr>
          <p:nvPr userDrawn="1"/>
        </p:nvCxnSpPr>
        <p:spPr>
          <a:xfrm>
            <a:off x="348816" y="1290748"/>
            <a:ext cx="1709298" cy="0"/>
          </a:xfrm>
          <a:prstGeom prst="line">
            <a:avLst/>
          </a:prstGeom>
          <a:ln w="76200">
            <a:solidFill>
              <a:srgbClr val="CC3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3885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8387BCC-646B-460C-B13F-57C3762F14F0}"/>
              </a:ext>
            </a:extLst>
          </p:cNvPr>
          <p:cNvSpPr>
            <a:spLocks noGrp="1"/>
          </p:cNvSpPr>
          <p:nvPr>
            <p:ph type="ftr" sz="quarter" idx="11"/>
          </p:nvPr>
        </p:nvSpPr>
        <p:spPr>
          <a:xfrm>
            <a:off x="4038600" y="6243474"/>
            <a:ext cx="4114800" cy="365125"/>
          </a:xfrm>
          <a:prstGeom prst="rect">
            <a:avLst/>
          </a:prstGeom>
        </p:spPr>
        <p:txBody>
          <a:bodyPr/>
          <a:lstStyle/>
          <a:p>
            <a:endParaRPr lang="en-US"/>
          </a:p>
        </p:txBody>
      </p:sp>
      <p:sp>
        <p:nvSpPr>
          <p:cNvPr id="6" name="Date Placeholder 3">
            <a:extLst>
              <a:ext uri="{FF2B5EF4-FFF2-40B4-BE49-F238E27FC236}">
                <a16:creationId xmlns:a16="http://schemas.microsoft.com/office/drawing/2014/main" id="{EEC5A715-7BD4-4C3A-8C5B-6D3360412D0B}"/>
              </a:ext>
            </a:extLst>
          </p:cNvPr>
          <p:cNvSpPr>
            <a:spLocks noGrp="1"/>
          </p:cNvSpPr>
          <p:nvPr>
            <p:ph type="dt" sz="half" idx="2"/>
          </p:nvPr>
        </p:nvSpPr>
        <p:spPr>
          <a:xfrm>
            <a:off x="656215" y="6243474"/>
            <a:ext cx="292518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57367-0AD2-4CBD-8CDC-9FA8A4E96151}" type="datetimeFigureOut">
              <a:rPr lang="en-US" smtClean="0"/>
              <a:t>9/12/2025</a:t>
            </a:fld>
            <a:endParaRPr lang="en-US" dirty="0"/>
          </a:p>
        </p:txBody>
      </p:sp>
      <p:sp>
        <p:nvSpPr>
          <p:cNvPr id="7" name="Slide Number Placeholder 5">
            <a:extLst>
              <a:ext uri="{FF2B5EF4-FFF2-40B4-BE49-F238E27FC236}">
                <a16:creationId xmlns:a16="http://schemas.microsoft.com/office/drawing/2014/main" id="{685B22E5-49DA-4947-A101-CAB311A7F539}"/>
              </a:ext>
            </a:extLst>
          </p:cNvPr>
          <p:cNvSpPr>
            <a:spLocks noGrp="1"/>
          </p:cNvSpPr>
          <p:nvPr>
            <p:ph type="sldNum" sz="quarter" idx="4"/>
          </p:nvPr>
        </p:nvSpPr>
        <p:spPr>
          <a:xfrm>
            <a:off x="8610599" y="6243474"/>
            <a:ext cx="284532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EA550-FAB6-43D7-8238-4BC78C54607D}" type="slidenum">
              <a:rPr lang="en-US" smtClean="0"/>
              <a:t>‹#›</a:t>
            </a:fld>
            <a:endParaRPr lang="en-US"/>
          </a:p>
        </p:txBody>
      </p:sp>
      <p:sp>
        <p:nvSpPr>
          <p:cNvPr id="8" name="Title 1">
            <a:extLst>
              <a:ext uri="{FF2B5EF4-FFF2-40B4-BE49-F238E27FC236}">
                <a16:creationId xmlns:a16="http://schemas.microsoft.com/office/drawing/2014/main" id="{26A28A69-F50F-51D9-2094-0F8FAB76E5CC}"/>
              </a:ext>
            </a:extLst>
          </p:cNvPr>
          <p:cNvSpPr>
            <a:spLocks noGrp="1"/>
          </p:cNvSpPr>
          <p:nvPr>
            <p:ph type="title"/>
          </p:nvPr>
        </p:nvSpPr>
        <p:spPr>
          <a:xfrm>
            <a:off x="348816" y="346377"/>
            <a:ext cx="11558261" cy="816502"/>
          </a:xfrm>
        </p:spPr>
        <p:txBody>
          <a:bodyPr/>
          <a:lstStyle>
            <a:lvl1pPr>
              <a:defRPr>
                <a:solidFill>
                  <a:schemeClr val="tx1"/>
                </a:solidFill>
              </a:defRPr>
            </a:lvl1pPr>
          </a:lstStyle>
          <a:p>
            <a:r>
              <a:rPr lang="en-US" dirty="0"/>
              <a:t>Click to edit Master title style</a:t>
            </a:r>
          </a:p>
        </p:txBody>
      </p:sp>
      <p:cxnSp>
        <p:nvCxnSpPr>
          <p:cNvPr id="9" name="Straight Connector 8">
            <a:extLst>
              <a:ext uri="{FF2B5EF4-FFF2-40B4-BE49-F238E27FC236}">
                <a16:creationId xmlns:a16="http://schemas.microsoft.com/office/drawing/2014/main" id="{2C289BFA-86BA-C1CE-0740-2431927552A7}"/>
              </a:ext>
            </a:extLst>
          </p:cNvPr>
          <p:cNvCxnSpPr>
            <a:cxnSpLocks/>
          </p:cNvCxnSpPr>
          <p:nvPr userDrawn="1"/>
        </p:nvCxnSpPr>
        <p:spPr>
          <a:xfrm>
            <a:off x="348816" y="1290748"/>
            <a:ext cx="1709298" cy="0"/>
          </a:xfrm>
          <a:prstGeom prst="line">
            <a:avLst/>
          </a:prstGeom>
          <a:ln w="76200">
            <a:solidFill>
              <a:srgbClr val="CC3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62770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6A629782-8D54-4CCB-867E-F352A6D76C7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3684" t="11033" r="5507" b="6231"/>
          <a:stretch/>
        </p:blipFill>
        <p:spPr>
          <a:xfrm rot="16200000">
            <a:off x="5334000" y="-1"/>
            <a:ext cx="6857999" cy="6858000"/>
          </a:xfrm>
          <a:prstGeom prst="rect">
            <a:avLst/>
          </a:prstGeom>
        </p:spPr>
      </p:pic>
      <p:pic>
        <p:nvPicPr>
          <p:cNvPr id="7" name="Picture 6">
            <a:extLst>
              <a:ext uri="{FF2B5EF4-FFF2-40B4-BE49-F238E27FC236}">
                <a16:creationId xmlns:a16="http://schemas.microsoft.com/office/drawing/2014/main" id="{A78590FC-2597-49AE-8967-5EFFDECCE64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8667" y="5303170"/>
            <a:ext cx="948786" cy="1061758"/>
          </a:xfrm>
          <a:prstGeom prst="rect">
            <a:avLst/>
          </a:prstGeom>
        </p:spPr>
      </p:pic>
      <p:sp>
        <p:nvSpPr>
          <p:cNvPr id="10" name="TextBox 9">
            <a:extLst>
              <a:ext uri="{FF2B5EF4-FFF2-40B4-BE49-F238E27FC236}">
                <a16:creationId xmlns:a16="http://schemas.microsoft.com/office/drawing/2014/main" id="{8385EBC3-9F8D-4B22-804A-61A5D3193F68}"/>
              </a:ext>
            </a:extLst>
          </p:cNvPr>
          <p:cNvSpPr txBox="1"/>
          <p:nvPr userDrawn="1"/>
        </p:nvSpPr>
        <p:spPr>
          <a:xfrm>
            <a:off x="10392921" y="6480658"/>
            <a:ext cx="1634247" cy="261610"/>
          </a:xfrm>
          <a:prstGeom prst="rect">
            <a:avLst/>
          </a:prstGeom>
          <a:noFill/>
        </p:spPr>
        <p:txBody>
          <a:bodyPr wrap="square" rtlCol="0">
            <a:spAutoFit/>
          </a:bodyPr>
          <a:lstStyle/>
          <a:p>
            <a:pPr algn="r"/>
            <a:r>
              <a:rPr lang="en-US" sz="1100" b="1" spc="50" baseline="0" dirty="0">
                <a:latin typeface="Arial" panose="020B0604020202020204" pitchFamily="34" charset="0"/>
                <a:cs typeface="Arial" panose="020B0604020202020204" pitchFamily="34" charset="0"/>
              </a:rPr>
              <a:t>fisherphillips.com</a:t>
            </a:r>
          </a:p>
        </p:txBody>
      </p:sp>
      <p:cxnSp>
        <p:nvCxnSpPr>
          <p:cNvPr id="11" name="Straight Connector 10">
            <a:extLst>
              <a:ext uri="{FF2B5EF4-FFF2-40B4-BE49-F238E27FC236}">
                <a16:creationId xmlns:a16="http://schemas.microsoft.com/office/drawing/2014/main" id="{8BFBCA2C-526A-4110-9683-E73E7DDE0D9B}"/>
              </a:ext>
            </a:extLst>
          </p:cNvPr>
          <p:cNvCxnSpPr/>
          <p:nvPr userDrawn="1"/>
        </p:nvCxnSpPr>
        <p:spPr>
          <a:xfrm>
            <a:off x="338667" y="6611463"/>
            <a:ext cx="10193866" cy="0"/>
          </a:xfrm>
          <a:prstGeom prst="line">
            <a:avLst/>
          </a:prstGeom>
          <a:ln w="34925" cap="rnd">
            <a:solidFill>
              <a:schemeClr val="accent3"/>
            </a:solidFill>
            <a:prstDash val="sysDot"/>
            <a:round/>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64746752-2DC7-86CA-980C-166B17520308}"/>
              </a:ext>
            </a:extLst>
          </p:cNvPr>
          <p:cNvCxnSpPr>
            <a:cxnSpLocks/>
          </p:cNvCxnSpPr>
          <p:nvPr userDrawn="1"/>
        </p:nvCxnSpPr>
        <p:spPr>
          <a:xfrm>
            <a:off x="4601673" y="3517113"/>
            <a:ext cx="2853860" cy="0"/>
          </a:xfrm>
          <a:prstGeom prst="line">
            <a:avLst/>
          </a:prstGeom>
          <a:ln w="76200">
            <a:solidFill>
              <a:srgbClr val="CC3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86437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31731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CCBB779-A8C0-4166-B0C1-345E3E9561EE}"/>
              </a:ext>
            </a:extLst>
          </p:cNvPr>
          <p:cNvSpPr/>
          <p:nvPr userDrawn="1"/>
        </p:nvSpPr>
        <p:spPr>
          <a:xfrm>
            <a:off x="0" y="4970637"/>
            <a:ext cx="12192000" cy="19274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itle 1">
            <a:extLst>
              <a:ext uri="{FF2B5EF4-FFF2-40B4-BE49-F238E27FC236}">
                <a16:creationId xmlns:a16="http://schemas.microsoft.com/office/drawing/2014/main" id="{85E8D6E8-2AA0-4E2E-9E89-24BB73855A09}"/>
              </a:ext>
            </a:extLst>
          </p:cNvPr>
          <p:cNvSpPr>
            <a:spLocks noGrp="1"/>
          </p:cNvSpPr>
          <p:nvPr>
            <p:ph type="ctrTitle"/>
          </p:nvPr>
        </p:nvSpPr>
        <p:spPr>
          <a:xfrm>
            <a:off x="545843" y="1883285"/>
            <a:ext cx="5016758" cy="2538221"/>
          </a:xfrm>
        </p:spPr>
        <p:txBody>
          <a:bodyPr anchor="b">
            <a:normAutofit/>
          </a:bodyPr>
          <a:lstStyle>
            <a:lvl1pPr algn="l">
              <a:defRPr sz="4400" b="1">
                <a:latin typeface="Cambria" panose="02040503050406030204" pitchFamily="18" charset="0"/>
                <a:ea typeface="Cambria" panose="02040503050406030204" pitchFamily="18" charset="0"/>
                <a:cs typeface="Arial" panose="020B0604020202020204" pitchFamily="34" charset="0"/>
              </a:defRPr>
            </a:lvl1pPr>
          </a:lstStyle>
          <a:p>
            <a:r>
              <a:rPr lang="en-US" dirty="0"/>
              <a:t>Click to edit Master title style</a:t>
            </a:r>
          </a:p>
        </p:txBody>
      </p:sp>
      <p:sp>
        <p:nvSpPr>
          <p:cNvPr id="9" name="Rectangle 8">
            <a:extLst>
              <a:ext uri="{FF2B5EF4-FFF2-40B4-BE49-F238E27FC236}">
                <a16:creationId xmlns:a16="http://schemas.microsoft.com/office/drawing/2014/main" id="{5ADE5EAD-A57F-4052-97AE-009EFB897383}"/>
              </a:ext>
            </a:extLst>
          </p:cNvPr>
          <p:cNvSpPr/>
          <p:nvPr userDrawn="1"/>
        </p:nvSpPr>
        <p:spPr>
          <a:xfrm>
            <a:off x="0" y="4956404"/>
            <a:ext cx="12192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Picture Placeholder 2">
            <a:extLst>
              <a:ext uri="{FF2B5EF4-FFF2-40B4-BE49-F238E27FC236}">
                <a16:creationId xmlns:a16="http://schemas.microsoft.com/office/drawing/2014/main" id="{F3FF8258-53F4-4645-91C9-863D8510DCF5}"/>
              </a:ext>
            </a:extLst>
          </p:cNvPr>
          <p:cNvSpPr>
            <a:spLocks noGrp="1"/>
          </p:cNvSpPr>
          <p:nvPr>
            <p:ph type="pic" sz="quarter" idx="10"/>
          </p:nvPr>
        </p:nvSpPr>
        <p:spPr>
          <a:xfrm>
            <a:off x="6095999" y="486530"/>
            <a:ext cx="5781675" cy="4268354"/>
          </a:xfrm>
        </p:spPr>
        <p:txBody>
          <a:bodyPr/>
          <a:lstStyle/>
          <a:p>
            <a:endParaRPr lang="en-US"/>
          </a:p>
        </p:txBody>
      </p:sp>
      <p:pic>
        <p:nvPicPr>
          <p:cNvPr id="6" name="Picture 5">
            <a:extLst>
              <a:ext uri="{FF2B5EF4-FFF2-40B4-BE49-F238E27FC236}">
                <a16:creationId xmlns:a16="http://schemas.microsoft.com/office/drawing/2014/main" id="{C0D7C648-9B6E-465B-B0AF-6158077E54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421" y="385769"/>
            <a:ext cx="1093728" cy="1102053"/>
          </a:xfrm>
          <a:prstGeom prst="rect">
            <a:avLst/>
          </a:prstGeom>
        </p:spPr>
      </p:pic>
    </p:spTree>
    <p:extLst>
      <p:ext uri="{BB962C8B-B14F-4D97-AF65-F5344CB8AC3E}">
        <p14:creationId xmlns:p14="http://schemas.microsoft.com/office/powerpoint/2010/main" val="25494503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3A120D18-8326-4CA6-8C11-F7597243DFBE}"/>
              </a:ext>
            </a:extLst>
          </p:cNvPr>
          <p:cNvPicPr>
            <a:picLocks noChangeAspect="1"/>
          </p:cNvPicPr>
          <p:nvPr userDrawn="1"/>
        </p:nvPicPr>
        <p:blipFill rotWithShape="1">
          <a:blip r:embed="rId11">
            <a:extLst>
              <a:ext uri="{96DAC541-7B7A-43D3-8B79-37D633B846F1}">
                <asvg:svgBlip xmlns:asvg="http://schemas.microsoft.com/office/drawing/2016/SVG/main" r:embed="rId12"/>
              </a:ext>
            </a:extLst>
          </a:blip>
          <a:srcRect l="23684" t="11033" r="5507" b="6231"/>
          <a:stretch/>
        </p:blipFill>
        <p:spPr>
          <a:xfrm rot="16200000">
            <a:off x="5334000" y="-1"/>
            <a:ext cx="6857999" cy="6858000"/>
          </a:xfrm>
          <a:prstGeom prst="rect">
            <a:avLst/>
          </a:prstGeom>
        </p:spPr>
      </p:pic>
      <p:sp>
        <p:nvSpPr>
          <p:cNvPr id="2" name="Title Placeholder 1">
            <a:extLst>
              <a:ext uri="{FF2B5EF4-FFF2-40B4-BE49-F238E27FC236}">
                <a16:creationId xmlns:a16="http://schemas.microsoft.com/office/drawing/2014/main" id="{110A3691-869A-4BB0-A9EC-51978B7A8631}"/>
              </a:ext>
            </a:extLst>
          </p:cNvPr>
          <p:cNvSpPr>
            <a:spLocks noGrp="1"/>
          </p:cNvSpPr>
          <p:nvPr>
            <p:ph type="title"/>
          </p:nvPr>
        </p:nvSpPr>
        <p:spPr>
          <a:xfrm>
            <a:off x="298451" y="466725"/>
            <a:ext cx="11515236"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A2E2455E-D59A-4AB6-8A39-100CDDE692B1}"/>
              </a:ext>
            </a:extLst>
          </p:cNvPr>
          <p:cNvSpPr>
            <a:spLocks noGrp="1"/>
          </p:cNvSpPr>
          <p:nvPr>
            <p:ph type="dt" sz="half" idx="2"/>
          </p:nvPr>
        </p:nvSpPr>
        <p:spPr>
          <a:xfrm>
            <a:off x="656215" y="6243474"/>
            <a:ext cx="292518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57367-0AD2-4CBD-8CDC-9FA8A4E96151}" type="datetimeFigureOut">
              <a:rPr lang="en-US" smtClean="0"/>
              <a:t>9/12/2025</a:t>
            </a:fld>
            <a:endParaRPr lang="en-US" dirty="0"/>
          </a:p>
        </p:txBody>
      </p:sp>
      <p:sp>
        <p:nvSpPr>
          <p:cNvPr id="5" name="Footer Placeholder 4">
            <a:extLst>
              <a:ext uri="{FF2B5EF4-FFF2-40B4-BE49-F238E27FC236}">
                <a16:creationId xmlns:a16="http://schemas.microsoft.com/office/drawing/2014/main" id="{F048D8F0-6FFC-44EC-A586-DD40FAF056CF}"/>
              </a:ext>
            </a:extLst>
          </p:cNvPr>
          <p:cNvSpPr>
            <a:spLocks noGrp="1"/>
          </p:cNvSpPr>
          <p:nvPr>
            <p:ph type="ftr" sz="quarter" idx="3"/>
          </p:nvPr>
        </p:nvSpPr>
        <p:spPr>
          <a:xfrm>
            <a:off x="4038600" y="624347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191B40-A76E-4766-B728-37831AC2B208}"/>
              </a:ext>
            </a:extLst>
          </p:cNvPr>
          <p:cNvSpPr>
            <a:spLocks noGrp="1"/>
          </p:cNvSpPr>
          <p:nvPr>
            <p:ph type="sldNum" sz="quarter" idx="4"/>
          </p:nvPr>
        </p:nvSpPr>
        <p:spPr>
          <a:xfrm>
            <a:off x="8610599" y="6243474"/>
            <a:ext cx="284532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EA550-FAB6-43D7-8238-4BC78C54607D}" type="slidenum">
              <a:rPr lang="en-US" smtClean="0"/>
              <a:t>‹#›</a:t>
            </a:fld>
            <a:endParaRPr lang="en-US"/>
          </a:p>
        </p:txBody>
      </p:sp>
      <p:sp>
        <p:nvSpPr>
          <p:cNvPr id="3" name="Text Placeholder 2">
            <a:extLst>
              <a:ext uri="{FF2B5EF4-FFF2-40B4-BE49-F238E27FC236}">
                <a16:creationId xmlns:a16="http://schemas.microsoft.com/office/drawing/2014/main" id="{4738CA61-28B3-4007-BA04-B0EADC1C642B}"/>
              </a:ext>
            </a:extLst>
          </p:cNvPr>
          <p:cNvSpPr>
            <a:spLocks noGrp="1"/>
          </p:cNvSpPr>
          <p:nvPr>
            <p:ph type="body" idx="1"/>
          </p:nvPr>
        </p:nvSpPr>
        <p:spPr>
          <a:xfrm>
            <a:off x="838200" y="19272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Box 13">
            <a:extLst>
              <a:ext uri="{FF2B5EF4-FFF2-40B4-BE49-F238E27FC236}">
                <a16:creationId xmlns:a16="http://schemas.microsoft.com/office/drawing/2014/main" id="{2C9B5121-765A-44BC-BFF9-BF642693BB96}"/>
              </a:ext>
            </a:extLst>
          </p:cNvPr>
          <p:cNvSpPr txBox="1"/>
          <p:nvPr userDrawn="1"/>
        </p:nvSpPr>
        <p:spPr>
          <a:xfrm>
            <a:off x="10392921" y="6480658"/>
            <a:ext cx="1634247" cy="261610"/>
          </a:xfrm>
          <a:prstGeom prst="rect">
            <a:avLst/>
          </a:prstGeom>
          <a:noFill/>
        </p:spPr>
        <p:txBody>
          <a:bodyPr wrap="square" rtlCol="0">
            <a:spAutoFit/>
          </a:bodyPr>
          <a:lstStyle/>
          <a:p>
            <a:pPr algn="r"/>
            <a:r>
              <a:rPr lang="en-US" sz="1100" b="1" spc="50" baseline="0" dirty="0">
                <a:latin typeface="Arial" panose="020B0604020202020204" pitchFamily="34" charset="0"/>
                <a:cs typeface="Arial" panose="020B0604020202020204" pitchFamily="34" charset="0"/>
              </a:rPr>
              <a:t>fisherphillips.com</a:t>
            </a:r>
          </a:p>
        </p:txBody>
      </p:sp>
      <p:cxnSp>
        <p:nvCxnSpPr>
          <p:cNvPr id="15" name="Straight Connector 14">
            <a:extLst>
              <a:ext uri="{FF2B5EF4-FFF2-40B4-BE49-F238E27FC236}">
                <a16:creationId xmlns:a16="http://schemas.microsoft.com/office/drawing/2014/main" id="{13219ACB-E4C1-4487-9F57-45319635942A}"/>
              </a:ext>
            </a:extLst>
          </p:cNvPr>
          <p:cNvCxnSpPr/>
          <p:nvPr userDrawn="1"/>
        </p:nvCxnSpPr>
        <p:spPr>
          <a:xfrm>
            <a:off x="338667" y="6611463"/>
            <a:ext cx="10193866" cy="0"/>
          </a:xfrm>
          <a:prstGeom prst="line">
            <a:avLst/>
          </a:prstGeom>
          <a:ln w="34925" cap="rnd">
            <a:solidFill>
              <a:schemeClr val="accent3"/>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4667094"/>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 id="2147483664" r:id="rId4"/>
    <p:sldLayoutId id="2147483663" r:id="rId5"/>
    <p:sldLayoutId id="2147483654" r:id="rId6"/>
    <p:sldLayoutId id="2147483660" r:id="rId7"/>
    <p:sldLayoutId id="2147483655" r:id="rId8"/>
    <p:sldLayoutId id="2147483662" r:id="rId9"/>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3470" b="1" kern="1200">
          <a:solidFill>
            <a:schemeClr val="tx1"/>
          </a:solidFill>
          <a:latin typeface="Cambria" panose="02040503050406030204" pitchFamily="18"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DF0458-484E-4858-B421-0B36281BCBF0}"/>
              </a:ext>
            </a:extLst>
          </p:cNvPr>
          <p:cNvSpPr>
            <a:spLocks noGrp="1"/>
          </p:cNvSpPr>
          <p:nvPr>
            <p:ph type="ctrTitle"/>
          </p:nvPr>
        </p:nvSpPr>
        <p:spPr>
          <a:xfrm>
            <a:off x="314326" y="1682497"/>
            <a:ext cx="5635370" cy="2636514"/>
          </a:xfrm>
        </p:spPr>
        <p:txBody>
          <a:bodyPr>
            <a:noAutofit/>
          </a:bodyPr>
          <a:lstStyle/>
          <a:p>
            <a:r>
              <a:rPr lang="en-US" dirty="0"/>
              <a:t>How Cases Are Won (or Lost) in the Preparation</a:t>
            </a:r>
          </a:p>
        </p:txBody>
      </p:sp>
      <p:pic>
        <p:nvPicPr>
          <p:cNvPr id="3" name="Picture Placeholder 2" descr="A blurry image of people working in a room&#10;&#10;Description automatically generated">
            <a:extLst>
              <a:ext uri="{FF2B5EF4-FFF2-40B4-BE49-F238E27FC236}">
                <a16:creationId xmlns:a16="http://schemas.microsoft.com/office/drawing/2014/main" id="{9DD65FC9-0C7A-AABB-109F-253BC783F77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9357" r="19357"/>
          <a:stretch/>
        </p:blipFill>
        <p:spPr>
          <a:xfrm>
            <a:off x="6095999" y="486530"/>
            <a:ext cx="5781675" cy="4268354"/>
          </a:xfrm>
        </p:spPr>
      </p:pic>
      <p:sp>
        <p:nvSpPr>
          <p:cNvPr id="6" name="TextBox 5">
            <a:extLst>
              <a:ext uri="{FF2B5EF4-FFF2-40B4-BE49-F238E27FC236}">
                <a16:creationId xmlns:a16="http://schemas.microsoft.com/office/drawing/2014/main" id="{6DD9CD7E-FB34-4E99-A406-0137E869A68A}"/>
              </a:ext>
            </a:extLst>
          </p:cNvPr>
          <p:cNvSpPr txBox="1"/>
          <p:nvPr/>
        </p:nvSpPr>
        <p:spPr>
          <a:xfrm>
            <a:off x="545843" y="5077211"/>
            <a:ext cx="3376822" cy="101566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spc="0" normalizeH="0" baseline="0" noProof="0" dirty="0">
                <a:ln>
                  <a:noFill/>
                </a:ln>
                <a:solidFill>
                  <a:schemeClr val="bg1"/>
                </a:solidFill>
                <a:effectLst/>
                <a:uLnTx/>
                <a:uFillTx/>
                <a:cs typeface="Arial" panose="020B0604020202020204" pitchFamily="34" charset="0"/>
              </a:rPr>
              <a:t>Todd A. Lyon</a:t>
            </a:r>
          </a:p>
          <a:p>
            <a:pPr marL="0" marR="0" lvl="0" indent="0"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cs typeface="Arial" panose="020B0604020202020204" pitchFamily="34" charset="0"/>
              </a:rPr>
              <a:t>tlyon@fisherphillips.com</a:t>
            </a:r>
          </a:p>
          <a:p>
            <a:pPr marL="0" marR="0" lvl="0" indent="0"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cs typeface="Arial" panose="020B0604020202020204" pitchFamily="34" charset="0"/>
              </a:rPr>
              <a:t>(503) 205-8040</a:t>
            </a:r>
          </a:p>
        </p:txBody>
      </p:sp>
      <p:sp>
        <p:nvSpPr>
          <p:cNvPr id="2" name="TextBox 1">
            <a:extLst>
              <a:ext uri="{FF2B5EF4-FFF2-40B4-BE49-F238E27FC236}">
                <a16:creationId xmlns:a16="http://schemas.microsoft.com/office/drawing/2014/main" id="{44B1FC87-6114-E882-BA7F-337950A35D46}"/>
              </a:ext>
            </a:extLst>
          </p:cNvPr>
          <p:cNvSpPr txBox="1"/>
          <p:nvPr/>
        </p:nvSpPr>
        <p:spPr>
          <a:xfrm>
            <a:off x="4407588" y="5077211"/>
            <a:ext cx="3376822" cy="101566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spc="0" normalizeH="0" baseline="0" noProof="0" dirty="0">
                <a:ln>
                  <a:noFill/>
                </a:ln>
                <a:solidFill>
                  <a:schemeClr val="bg1"/>
                </a:solidFill>
                <a:effectLst/>
                <a:uLnTx/>
                <a:uFillTx/>
                <a:cs typeface="Arial" panose="020B0604020202020204" pitchFamily="34" charset="0"/>
              </a:rPr>
              <a:t>Audrey B. Eide, Esquire</a:t>
            </a:r>
          </a:p>
          <a:p>
            <a:pPr marL="0" marR="0" lvl="0" indent="0"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cs typeface="Arial" panose="020B0604020202020204" pitchFamily="34" charset="0"/>
              </a:rPr>
              <a:t>audeyb@gmail.com</a:t>
            </a:r>
          </a:p>
          <a:p>
            <a:pPr marL="0" marR="0" lvl="0" indent="0"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cs typeface="Arial" panose="020B0604020202020204" pitchFamily="34" charset="0"/>
              </a:rPr>
              <a:t>(360) 870-4477</a:t>
            </a:r>
          </a:p>
        </p:txBody>
      </p:sp>
      <p:sp>
        <p:nvSpPr>
          <p:cNvPr id="5" name="TextBox 4">
            <a:extLst>
              <a:ext uri="{FF2B5EF4-FFF2-40B4-BE49-F238E27FC236}">
                <a16:creationId xmlns:a16="http://schemas.microsoft.com/office/drawing/2014/main" id="{0217F247-39F3-2E51-223D-5C526A15B3F2}"/>
              </a:ext>
            </a:extLst>
          </p:cNvPr>
          <p:cNvSpPr txBox="1"/>
          <p:nvPr/>
        </p:nvSpPr>
        <p:spPr>
          <a:xfrm>
            <a:off x="7784410" y="5077211"/>
            <a:ext cx="3376822" cy="101566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spc="0" normalizeH="0" baseline="0" noProof="0" dirty="0">
                <a:ln>
                  <a:noFill/>
                </a:ln>
                <a:solidFill>
                  <a:schemeClr val="bg1"/>
                </a:solidFill>
                <a:effectLst/>
                <a:uLnTx/>
                <a:uFillTx/>
                <a:cs typeface="Arial" panose="020B0604020202020204" pitchFamily="34" charset="0"/>
              </a:rPr>
              <a:t>Howell Lankford, NAA</a:t>
            </a:r>
          </a:p>
          <a:p>
            <a:pPr marL="0" marR="0" lvl="0" indent="0"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cs typeface="Arial" panose="020B0604020202020204" pitchFamily="34" charset="0"/>
              </a:rPr>
              <a:t>hll30@msn.com</a:t>
            </a:r>
          </a:p>
          <a:p>
            <a:pPr marL="0" marR="0" lvl="0" indent="0"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cs typeface="Arial" panose="020B0604020202020204" pitchFamily="34" charset="0"/>
              </a:rPr>
              <a:t>(503) 349-3842</a:t>
            </a:r>
          </a:p>
        </p:txBody>
      </p:sp>
    </p:spTree>
    <p:extLst>
      <p:ext uri="{BB962C8B-B14F-4D97-AF65-F5344CB8AC3E}">
        <p14:creationId xmlns:p14="http://schemas.microsoft.com/office/powerpoint/2010/main" val="36873381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E270D-16EF-1273-D6FF-E7EFADF2DCA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9B100F-BBEB-213C-2CB7-EB31061ADE94}"/>
              </a:ext>
            </a:extLst>
          </p:cNvPr>
          <p:cNvSpPr>
            <a:spLocks noGrp="1"/>
          </p:cNvSpPr>
          <p:nvPr>
            <p:ph sz="half" idx="2"/>
          </p:nvPr>
        </p:nvSpPr>
        <p:spPr>
          <a:xfrm>
            <a:off x="344064" y="1510474"/>
            <a:ext cx="11087280" cy="4390454"/>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E7E6E6">
                    <a:lumMod val="25000"/>
                  </a:srgbClr>
                </a:solidFill>
                <a:effectLst/>
                <a:uLnTx/>
                <a:uFillTx/>
                <a:latin typeface="Cambria" panose="02040503050406030204" pitchFamily="18" charset="0"/>
                <a:ea typeface="+mn-ea"/>
                <a:cs typeface="Arial" panose="020B0604020202020204" pitchFamily="34" charset="0"/>
              </a:rPr>
              <a:t> </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Consequences of substantive arbitrability limitation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E7E6E6">
                  <a:lumMod val="25000"/>
                </a:srgbClr>
              </a:solidFill>
              <a:effectLst/>
              <a:uLnTx/>
              <a:uFillTx/>
              <a:latin typeface="Cambria" panose="02040503050406030204" pitchFamily="18" charset="0"/>
              <a:ea typeface="+mn-ea"/>
              <a:cs typeface="Arial" panose="020B0604020202020204" pitchFamily="34" charset="0"/>
            </a:endParaRPr>
          </a:p>
          <a:p>
            <a:pPr marL="0" indent="0">
              <a:buNone/>
            </a:pPr>
            <a:endParaRPr lang="en-US" sz="2400"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E7E6E6">
                  <a:lumMod val="25000"/>
                </a:srgbClr>
              </a:solidFill>
              <a:effectLst/>
              <a:uLnTx/>
              <a:uFillTx/>
              <a:latin typeface="Cambria" panose="02040503050406030204" pitchFamily="18" charset="0"/>
              <a:ea typeface="Cambria" panose="02040503050406030204" pitchFamily="18" charset="0"/>
              <a:cs typeface="Arial" panose="020B0604020202020204" pitchFamily="34" charset="0"/>
            </a:endParaRPr>
          </a:p>
          <a:p>
            <a:pPr>
              <a:defRPr/>
            </a:pPr>
            <a:endParaRPr kumimoji="0" lang="en-US" sz="2800" b="0" i="0" u="none" strike="noStrike" kern="1200" cap="none" spc="0" normalizeH="0" baseline="0" noProof="0" dirty="0">
              <a:ln>
                <a:noFill/>
              </a:ln>
              <a:solidFill>
                <a:srgbClr val="E7E6E6">
                  <a:lumMod val="25000"/>
                </a:srgbClr>
              </a:solidFill>
              <a:effectLst/>
              <a:uLnTx/>
              <a:uFillTx/>
              <a:latin typeface="Cambria" panose="02040503050406030204" pitchFamily="18" charset="0"/>
              <a:ea typeface="Cambria" panose="02040503050406030204" pitchFamily="18" charset="0"/>
              <a:cs typeface="Arial" panose="020B0604020202020204" pitchFamily="34" charset="0"/>
            </a:endParaRPr>
          </a:p>
          <a:p>
            <a:endParaRPr lang="en-US" sz="2600" dirty="0">
              <a:latin typeface="Cambria" panose="02040503050406030204" pitchFamily="18" charset="0"/>
              <a:ea typeface="Cambria" panose="02040503050406030204" pitchFamily="18" charset="0"/>
            </a:endParaRPr>
          </a:p>
          <a:p>
            <a:endParaRPr lang="en-US" dirty="0"/>
          </a:p>
        </p:txBody>
      </p:sp>
      <p:sp>
        <p:nvSpPr>
          <p:cNvPr id="10" name="Title 9">
            <a:extLst>
              <a:ext uri="{FF2B5EF4-FFF2-40B4-BE49-F238E27FC236}">
                <a16:creationId xmlns:a16="http://schemas.microsoft.com/office/drawing/2014/main" id="{C4640F30-60D4-A534-48FA-4ADF958D4736}"/>
              </a:ext>
            </a:extLst>
          </p:cNvPr>
          <p:cNvSpPr>
            <a:spLocks noGrp="1"/>
          </p:cNvSpPr>
          <p:nvPr>
            <p:ph type="title"/>
          </p:nvPr>
        </p:nvSpPr>
        <p:spPr/>
        <p:txBody>
          <a:bodyPr>
            <a:normAutofit fontScale="90000"/>
          </a:bodyPr>
          <a:lstStyle/>
          <a:p>
            <a:r>
              <a:rPr lang="en-US" dirty="0"/>
              <a:t>Review CBA</a:t>
            </a:r>
            <a:br>
              <a:rPr lang="en-US" dirty="0"/>
            </a:br>
            <a:endParaRPr lang="en-US" dirty="0"/>
          </a:p>
        </p:txBody>
      </p:sp>
    </p:spTree>
    <p:extLst>
      <p:ext uri="{BB962C8B-B14F-4D97-AF65-F5344CB8AC3E}">
        <p14:creationId xmlns:p14="http://schemas.microsoft.com/office/powerpoint/2010/main" val="2745660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13548-5A64-D85D-8B4A-C6A3666F3E9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98F77B-2DB6-82E5-B048-D52822267B9E}"/>
              </a:ext>
            </a:extLst>
          </p:cNvPr>
          <p:cNvSpPr>
            <a:spLocks noGrp="1"/>
          </p:cNvSpPr>
          <p:nvPr>
            <p:ph sz="half" idx="2"/>
          </p:nvPr>
        </p:nvSpPr>
        <p:spPr>
          <a:xfrm>
            <a:off x="344064" y="1510474"/>
            <a:ext cx="11087280" cy="4390454"/>
          </a:xfrm>
        </p:spPr>
        <p:txBody>
          <a:bodyPr>
            <a:normAutofit fontScale="92500" lnSpcReduction="2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E7E6E6">
                    <a:lumMod val="25000"/>
                  </a:srgbClr>
                </a:solidFill>
                <a:effectLst/>
                <a:uLnTx/>
                <a:uFillTx/>
                <a:latin typeface="Cambria" panose="02040503050406030204" pitchFamily="18" charset="0"/>
                <a:ea typeface="+mn-ea"/>
                <a:cs typeface="Arial" panose="020B0604020202020204" pitchFamily="34" charset="0"/>
              </a:rPr>
              <a:t> </a:t>
            </a:r>
            <a:r>
              <a:rPr kumimoji="0" lang="en-US" sz="2600" b="1" i="0" u="none" strike="noStrike" kern="1200" cap="none" spc="0" normalizeH="0" baseline="0" noProof="0" dirty="0">
                <a:ln>
                  <a:noFill/>
                </a:ln>
                <a:solidFill>
                  <a:srgbClr val="E7E6E6">
                    <a:lumMod val="25000"/>
                  </a:srgbClr>
                </a:solidFill>
                <a:effectLst/>
                <a:uLnTx/>
                <a:uFillTx/>
                <a:latin typeface="Cambria" panose="02040503050406030204" pitchFamily="18" charset="0"/>
                <a:ea typeface="+mn-ea"/>
                <a:cs typeface="Arial" panose="020B0604020202020204" pitchFamily="34" charset="0"/>
              </a:rPr>
              <a:t>Procedural Requirements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srgbClr val="E7E6E6">
                    <a:lumMod val="25000"/>
                  </a:srgbClr>
                </a:solidFill>
                <a:effectLst/>
                <a:uLnTx/>
                <a:uFillTx/>
                <a:latin typeface="Cambria" panose="02040503050406030204" pitchFamily="18" charset="0"/>
                <a:ea typeface="+mn-ea"/>
                <a:cs typeface="Arial" panose="020B0604020202020204" pitchFamily="34" charset="0"/>
              </a:rPr>
              <a:t>“Grievances shall be reduced to writing by the Union or the employee involved and shall contain a statement, setting forth the nature of the grievance and the violation claimed.”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600" b="0" i="0" u="none" strike="noStrike" kern="1200" cap="none" spc="0" normalizeH="0" baseline="0" noProof="0" dirty="0">
              <a:ln>
                <a:noFill/>
              </a:ln>
              <a:solidFill>
                <a:srgbClr val="E7E6E6">
                  <a:lumMod val="25000"/>
                </a:srgbClr>
              </a:solidFill>
              <a:effectLst/>
              <a:uLnTx/>
              <a:uFillTx/>
              <a:latin typeface="Cambria" panose="02040503050406030204" pitchFamily="18"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srgbClr val="E7E6E6">
                    <a:lumMod val="25000"/>
                  </a:srgbClr>
                </a:solidFill>
                <a:effectLst/>
                <a:uLnTx/>
                <a:uFillTx/>
                <a:latin typeface="Cambria" panose="02040503050406030204" pitchFamily="18" charset="0"/>
                <a:ea typeface="+mn-ea"/>
                <a:cs typeface="Arial" panose="020B0604020202020204" pitchFamily="34" charset="0"/>
              </a:rPr>
              <a:t>“Grievances must be processed within ten (10) workdays from the occurrence, or the employee’s reasonable first knowledge thereof.  The grievance shall be reduced to writing and signed by the aggrieved employee and include the following information:</a:t>
            </a:r>
          </a:p>
          <a:p>
            <a:pPr marL="1200150" marR="0" lvl="1" indent="-742950" algn="l" defTabSz="914400" rtl="0" eaLnBrk="1" fontAlgn="auto" latinLnBrk="0" hangingPunct="1">
              <a:lnSpc>
                <a:spcPct val="90000"/>
              </a:lnSpc>
              <a:spcBef>
                <a:spcPts val="500"/>
              </a:spcBef>
              <a:spcAft>
                <a:spcPts val="0"/>
              </a:spcAft>
              <a:buClrTx/>
              <a:buSzTx/>
              <a:buFont typeface="+mj-lt"/>
              <a:buAutoNum type="arabicPeriod"/>
              <a:tabLst/>
              <a:defRPr/>
            </a:pPr>
            <a:r>
              <a:rPr kumimoji="0" lang="en-US" sz="2200" b="0" i="0" u="none" strike="noStrike" kern="1200" cap="none" spc="0" normalizeH="0" baseline="0" noProof="0" dirty="0">
                <a:ln>
                  <a:noFill/>
                </a:ln>
                <a:solidFill>
                  <a:srgbClr val="E7E6E6">
                    <a:lumMod val="25000"/>
                  </a:srgbClr>
                </a:solidFill>
                <a:effectLst/>
                <a:uLnTx/>
                <a:uFillTx/>
                <a:latin typeface="Cambria" panose="02040503050406030204" pitchFamily="18" charset="0"/>
                <a:ea typeface="+mn-ea"/>
                <a:cs typeface="Arial" panose="020B0604020202020204" pitchFamily="34" charset="0"/>
              </a:rPr>
              <a:t>A statement of the grievance and the facts upon which it is based;</a:t>
            </a:r>
          </a:p>
          <a:p>
            <a:pPr marL="1200150" marR="0" lvl="1" indent="-742950" algn="l" defTabSz="914400" rtl="0" eaLnBrk="1" fontAlgn="auto" latinLnBrk="0" hangingPunct="1">
              <a:lnSpc>
                <a:spcPct val="90000"/>
              </a:lnSpc>
              <a:spcBef>
                <a:spcPts val="500"/>
              </a:spcBef>
              <a:spcAft>
                <a:spcPts val="0"/>
              </a:spcAft>
              <a:buClrTx/>
              <a:buSzTx/>
              <a:buFont typeface="+mj-lt"/>
              <a:buAutoNum type="arabicPeriod"/>
              <a:tabLst/>
              <a:defRPr/>
            </a:pPr>
            <a:r>
              <a:rPr kumimoji="0" lang="en-US" sz="2200" b="0" i="0" u="none" strike="noStrike" kern="1200" cap="none" spc="0" normalizeH="0" baseline="0" noProof="0" dirty="0">
                <a:ln>
                  <a:noFill/>
                </a:ln>
                <a:solidFill>
                  <a:srgbClr val="E7E6E6">
                    <a:lumMod val="25000"/>
                  </a:srgbClr>
                </a:solidFill>
                <a:effectLst/>
                <a:uLnTx/>
                <a:uFillTx/>
                <a:latin typeface="Cambria" panose="02040503050406030204" pitchFamily="18" charset="0"/>
                <a:ea typeface="+mn-ea"/>
                <a:cs typeface="Arial" panose="020B0604020202020204" pitchFamily="34" charset="0"/>
              </a:rPr>
              <a:t>The remedial action requested;</a:t>
            </a:r>
          </a:p>
          <a:p>
            <a:pPr marL="1200150" marR="0" lvl="1" indent="-742950" algn="l" defTabSz="914400" rtl="0" eaLnBrk="1" fontAlgn="auto" latinLnBrk="0" hangingPunct="1">
              <a:lnSpc>
                <a:spcPct val="90000"/>
              </a:lnSpc>
              <a:spcBef>
                <a:spcPts val="500"/>
              </a:spcBef>
              <a:spcAft>
                <a:spcPts val="0"/>
              </a:spcAft>
              <a:buClrTx/>
              <a:buSzTx/>
              <a:buFont typeface="+mj-lt"/>
              <a:buAutoNum type="arabicPeriod"/>
              <a:tabLst/>
              <a:defRPr/>
            </a:pPr>
            <a:r>
              <a:rPr kumimoji="0" lang="en-US" sz="2200" b="0" i="0" u="none" strike="noStrike" kern="1200" cap="none" spc="0" normalizeH="0" baseline="0" noProof="0" dirty="0">
                <a:ln>
                  <a:noFill/>
                </a:ln>
                <a:solidFill>
                  <a:srgbClr val="E7E6E6">
                    <a:lumMod val="25000"/>
                  </a:srgbClr>
                </a:solidFill>
                <a:effectLst/>
                <a:uLnTx/>
                <a:uFillTx/>
                <a:latin typeface="Cambria" panose="02040503050406030204" pitchFamily="18" charset="0"/>
                <a:ea typeface="+mn-ea"/>
                <a:cs typeface="Arial" panose="020B0604020202020204" pitchFamily="34" charset="0"/>
              </a:rPr>
              <a:t>The section of this Agreement to which the grievance relates.”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E7E6E6">
                  <a:lumMod val="25000"/>
                </a:srgbClr>
              </a:solidFill>
              <a:effectLst/>
              <a:uLnTx/>
              <a:uFillTx/>
              <a:latin typeface="Cambria" panose="02040503050406030204" pitchFamily="18" charset="0"/>
              <a:ea typeface="+mn-ea"/>
              <a:cs typeface="Arial" panose="020B0604020202020204" pitchFamily="34" charset="0"/>
            </a:endParaRPr>
          </a:p>
          <a:p>
            <a:pPr marL="0" indent="0">
              <a:buNone/>
            </a:pPr>
            <a:endParaRPr lang="en-US" sz="2400"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E7E6E6">
                  <a:lumMod val="25000"/>
                </a:srgbClr>
              </a:solidFill>
              <a:effectLst/>
              <a:uLnTx/>
              <a:uFillTx/>
              <a:latin typeface="Cambria" panose="02040503050406030204" pitchFamily="18" charset="0"/>
              <a:ea typeface="Cambria" panose="02040503050406030204" pitchFamily="18" charset="0"/>
              <a:cs typeface="Arial" panose="020B0604020202020204" pitchFamily="34" charset="0"/>
            </a:endParaRPr>
          </a:p>
          <a:p>
            <a:pPr>
              <a:defRPr/>
            </a:pPr>
            <a:endParaRPr kumimoji="0" lang="en-US" sz="2800" b="0" i="0" u="none" strike="noStrike" kern="1200" cap="none" spc="0" normalizeH="0" baseline="0" noProof="0" dirty="0">
              <a:ln>
                <a:noFill/>
              </a:ln>
              <a:solidFill>
                <a:srgbClr val="E7E6E6">
                  <a:lumMod val="25000"/>
                </a:srgbClr>
              </a:solidFill>
              <a:effectLst/>
              <a:uLnTx/>
              <a:uFillTx/>
              <a:latin typeface="Cambria" panose="02040503050406030204" pitchFamily="18" charset="0"/>
              <a:ea typeface="Cambria" panose="02040503050406030204" pitchFamily="18" charset="0"/>
              <a:cs typeface="Arial" panose="020B0604020202020204" pitchFamily="34" charset="0"/>
            </a:endParaRPr>
          </a:p>
          <a:p>
            <a:endParaRPr lang="en-US" sz="2600" dirty="0">
              <a:latin typeface="Cambria" panose="02040503050406030204" pitchFamily="18" charset="0"/>
              <a:ea typeface="Cambria" panose="02040503050406030204" pitchFamily="18" charset="0"/>
            </a:endParaRPr>
          </a:p>
          <a:p>
            <a:endParaRPr lang="en-US" dirty="0"/>
          </a:p>
        </p:txBody>
      </p:sp>
      <p:sp>
        <p:nvSpPr>
          <p:cNvPr id="10" name="Title 9">
            <a:extLst>
              <a:ext uri="{FF2B5EF4-FFF2-40B4-BE49-F238E27FC236}">
                <a16:creationId xmlns:a16="http://schemas.microsoft.com/office/drawing/2014/main" id="{01ED4170-2EAE-0775-B60A-F2E3A8DBD8BE}"/>
              </a:ext>
            </a:extLst>
          </p:cNvPr>
          <p:cNvSpPr>
            <a:spLocks noGrp="1"/>
          </p:cNvSpPr>
          <p:nvPr>
            <p:ph type="title"/>
          </p:nvPr>
        </p:nvSpPr>
        <p:spPr/>
        <p:txBody>
          <a:bodyPr>
            <a:normAutofit fontScale="90000"/>
          </a:bodyPr>
          <a:lstStyle/>
          <a:p>
            <a:r>
              <a:rPr lang="en-US" dirty="0"/>
              <a:t>Review CBA</a:t>
            </a:r>
            <a:br>
              <a:rPr lang="en-US" dirty="0"/>
            </a:br>
            <a:endParaRPr lang="en-US" dirty="0"/>
          </a:p>
        </p:txBody>
      </p:sp>
    </p:spTree>
    <p:extLst>
      <p:ext uri="{BB962C8B-B14F-4D97-AF65-F5344CB8AC3E}">
        <p14:creationId xmlns:p14="http://schemas.microsoft.com/office/powerpoint/2010/main" val="28896073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2696F-D848-4CA7-1BF3-282FC83FAF1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8F2F7F-DBB4-4092-DDEE-1740D4B08161}"/>
              </a:ext>
            </a:extLst>
          </p:cNvPr>
          <p:cNvSpPr>
            <a:spLocks noGrp="1"/>
          </p:cNvSpPr>
          <p:nvPr>
            <p:ph sz="half" idx="2"/>
          </p:nvPr>
        </p:nvSpPr>
        <p:spPr>
          <a:xfrm>
            <a:off x="344064" y="1510474"/>
            <a:ext cx="11087280" cy="4390454"/>
          </a:xfrm>
        </p:spPr>
        <p:txBody>
          <a:bodyPr>
            <a:normAutofit/>
          </a:bodyPr>
          <a:lstStyle/>
          <a:p>
            <a:pPr>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Consequences of Procedural Arbitrability Limits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If the Union fails to file or process the grievance within the time limits outlined in this Article, the grievance will be deemed withdrawn and forfeit.  The grievance may not be processed further. </a:t>
            </a:r>
          </a:p>
          <a:p>
            <a:pPr marL="0" indent="0">
              <a:buNone/>
            </a:pPr>
            <a:endParaRPr lang="en-US" sz="2400"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E7E6E6">
                  <a:lumMod val="25000"/>
                </a:srgbClr>
              </a:solidFill>
              <a:effectLst/>
              <a:uLnTx/>
              <a:uFillTx/>
              <a:latin typeface="Cambria" panose="02040503050406030204" pitchFamily="18" charset="0"/>
              <a:ea typeface="Cambria" panose="02040503050406030204" pitchFamily="18" charset="0"/>
              <a:cs typeface="Arial" panose="020B0604020202020204" pitchFamily="34" charset="0"/>
            </a:endParaRPr>
          </a:p>
          <a:p>
            <a:pPr>
              <a:defRPr/>
            </a:pPr>
            <a:endParaRPr kumimoji="0" lang="en-US" sz="2800" b="0" i="0" u="none" strike="noStrike" kern="1200" cap="none" spc="0" normalizeH="0" baseline="0" noProof="0" dirty="0">
              <a:ln>
                <a:noFill/>
              </a:ln>
              <a:solidFill>
                <a:srgbClr val="E7E6E6">
                  <a:lumMod val="25000"/>
                </a:srgbClr>
              </a:solidFill>
              <a:effectLst/>
              <a:uLnTx/>
              <a:uFillTx/>
              <a:latin typeface="Cambria" panose="02040503050406030204" pitchFamily="18" charset="0"/>
              <a:ea typeface="Cambria" panose="02040503050406030204" pitchFamily="18" charset="0"/>
              <a:cs typeface="Arial" panose="020B0604020202020204" pitchFamily="34" charset="0"/>
            </a:endParaRPr>
          </a:p>
          <a:p>
            <a:endParaRPr lang="en-US" sz="2600" dirty="0">
              <a:latin typeface="Cambria" panose="02040503050406030204" pitchFamily="18" charset="0"/>
              <a:ea typeface="Cambria" panose="02040503050406030204" pitchFamily="18" charset="0"/>
            </a:endParaRPr>
          </a:p>
          <a:p>
            <a:endParaRPr lang="en-US" dirty="0"/>
          </a:p>
        </p:txBody>
      </p:sp>
      <p:sp>
        <p:nvSpPr>
          <p:cNvPr id="10" name="Title 9">
            <a:extLst>
              <a:ext uri="{FF2B5EF4-FFF2-40B4-BE49-F238E27FC236}">
                <a16:creationId xmlns:a16="http://schemas.microsoft.com/office/drawing/2014/main" id="{BE006F06-2206-222A-4617-4D961BBA7EE3}"/>
              </a:ext>
            </a:extLst>
          </p:cNvPr>
          <p:cNvSpPr>
            <a:spLocks noGrp="1"/>
          </p:cNvSpPr>
          <p:nvPr>
            <p:ph type="title"/>
          </p:nvPr>
        </p:nvSpPr>
        <p:spPr/>
        <p:txBody>
          <a:bodyPr>
            <a:normAutofit fontScale="90000"/>
          </a:bodyPr>
          <a:lstStyle/>
          <a:p>
            <a:r>
              <a:rPr lang="en-US" dirty="0"/>
              <a:t>Review CBA</a:t>
            </a:r>
            <a:br>
              <a:rPr lang="en-US" dirty="0"/>
            </a:br>
            <a:endParaRPr lang="en-US" dirty="0"/>
          </a:p>
        </p:txBody>
      </p:sp>
      <p:pic>
        <p:nvPicPr>
          <p:cNvPr id="4" name="Picture 3">
            <a:extLst>
              <a:ext uri="{FF2B5EF4-FFF2-40B4-BE49-F238E27FC236}">
                <a16:creationId xmlns:a16="http://schemas.microsoft.com/office/drawing/2014/main" id="{29C22941-EDC5-7A65-B706-6DC11F7E5580}"/>
              </a:ext>
            </a:extLst>
          </p:cNvPr>
          <p:cNvPicPr>
            <a:picLocks noChangeAspect="1"/>
          </p:cNvPicPr>
          <p:nvPr/>
        </p:nvPicPr>
        <p:blipFill>
          <a:blip r:embed="rId2"/>
          <a:stretch>
            <a:fillRect/>
          </a:stretch>
        </p:blipFill>
        <p:spPr>
          <a:xfrm>
            <a:off x="4578016" y="3927231"/>
            <a:ext cx="2680440" cy="1783711"/>
          </a:xfrm>
          <a:prstGeom prst="rect">
            <a:avLst/>
          </a:prstGeom>
        </p:spPr>
      </p:pic>
    </p:spTree>
    <p:extLst>
      <p:ext uri="{BB962C8B-B14F-4D97-AF65-F5344CB8AC3E}">
        <p14:creationId xmlns:p14="http://schemas.microsoft.com/office/powerpoint/2010/main" val="35233081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74345-5ADA-93E1-CF32-2A0DEE2307A0}"/>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786DCFB7-BEB0-E3A9-4013-9A7603C839D2}"/>
              </a:ext>
            </a:extLst>
          </p:cNvPr>
          <p:cNvSpPr>
            <a:spLocks noGrp="1"/>
          </p:cNvSpPr>
          <p:nvPr>
            <p:ph type="title"/>
          </p:nvPr>
        </p:nvSpPr>
        <p:spPr/>
        <p:txBody>
          <a:bodyPr>
            <a:normAutofit/>
          </a:bodyPr>
          <a:lstStyle/>
          <a:p>
            <a:r>
              <a:rPr lang="en-US" dirty="0"/>
              <a:t>Grievance Processing</a:t>
            </a:r>
            <a:br>
              <a:rPr lang="en-US" dirty="0"/>
            </a:br>
            <a:endParaRPr lang="en-US" dirty="0"/>
          </a:p>
        </p:txBody>
      </p:sp>
      <p:sp>
        <p:nvSpPr>
          <p:cNvPr id="2" name="Content Placeholder 1">
            <a:extLst>
              <a:ext uri="{FF2B5EF4-FFF2-40B4-BE49-F238E27FC236}">
                <a16:creationId xmlns:a16="http://schemas.microsoft.com/office/drawing/2014/main" id="{7BCDD128-6929-5A22-68D4-ACFBA23991D5}"/>
              </a:ext>
            </a:extLst>
          </p:cNvPr>
          <p:cNvSpPr>
            <a:spLocks noGrp="1"/>
          </p:cNvSpPr>
          <p:nvPr>
            <p:ph type="body" idx="1"/>
          </p:nvPr>
        </p:nvSpPr>
        <p:spPr/>
        <p:txBody>
          <a:bodyPr>
            <a:normAutofit/>
          </a:bodyPr>
          <a:lstStyle/>
          <a:p>
            <a:pPr>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a:p>
            <a:pPr marL="0" indent="0">
              <a:buNone/>
            </a:pPr>
            <a:endParaRPr lang="en-US" sz="2400"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E7E6E6">
                  <a:lumMod val="25000"/>
                </a:srgbClr>
              </a:solidFill>
              <a:effectLst/>
              <a:uLnTx/>
              <a:uFillTx/>
              <a:latin typeface="Cambria" panose="02040503050406030204" pitchFamily="18" charset="0"/>
              <a:ea typeface="Cambria" panose="02040503050406030204" pitchFamily="18" charset="0"/>
              <a:cs typeface="Arial" panose="020B0604020202020204" pitchFamily="34" charset="0"/>
            </a:endParaRPr>
          </a:p>
          <a:p>
            <a:pPr>
              <a:defRPr/>
            </a:pPr>
            <a:endParaRPr kumimoji="0" lang="en-US" sz="2800" b="0" i="0" u="none" strike="noStrike" kern="1200" cap="none" spc="0" normalizeH="0" baseline="0" noProof="0" dirty="0">
              <a:ln>
                <a:noFill/>
              </a:ln>
              <a:solidFill>
                <a:srgbClr val="E7E6E6">
                  <a:lumMod val="25000"/>
                </a:srgbClr>
              </a:solidFill>
              <a:effectLst/>
              <a:uLnTx/>
              <a:uFillTx/>
              <a:latin typeface="Cambria" panose="02040503050406030204" pitchFamily="18" charset="0"/>
              <a:ea typeface="Cambria" panose="02040503050406030204" pitchFamily="18" charset="0"/>
              <a:cs typeface="Arial" panose="020B0604020202020204" pitchFamily="34" charset="0"/>
            </a:endParaRPr>
          </a:p>
          <a:p>
            <a:endParaRPr lang="en-US" sz="2600" dirty="0">
              <a:latin typeface="Cambria" panose="02040503050406030204" pitchFamily="18" charset="0"/>
              <a:ea typeface="Cambria" panose="02040503050406030204" pitchFamily="18" charset="0"/>
            </a:endParaRPr>
          </a:p>
          <a:p>
            <a:endParaRPr lang="en-US" dirty="0"/>
          </a:p>
        </p:txBody>
      </p:sp>
    </p:spTree>
    <p:extLst>
      <p:ext uri="{BB962C8B-B14F-4D97-AF65-F5344CB8AC3E}">
        <p14:creationId xmlns:p14="http://schemas.microsoft.com/office/powerpoint/2010/main" val="18076149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71EE0-C480-C564-C353-5DA84D9D9EB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CA539A-8C46-4E00-1B5E-1ACAF1227A95}"/>
              </a:ext>
            </a:extLst>
          </p:cNvPr>
          <p:cNvSpPr>
            <a:spLocks noGrp="1"/>
          </p:cNvSpPr>
          <p:nvPr>
            <p:ph type="body" sz="quarter" idx="12"/>
          </p:nvPr>
        </p:nvSpPr>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Never Ever Skip Steps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Grievances have a tendency to “morph” at arbitration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An arbitrator may only decide issues raised during the grievance process. </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1"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Univ. of Chicago Med. Ctr.</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128 LA 1578, 1586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Arial" panose="020B0604020202020204" pitchFamily="34" charset="0"/>
              </a:rPr>
              <a:t>Finkin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2011).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Have a designated note-taker at the meeting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We now have a record of what the parties discussed during the grievance process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Maintain all notes from grievance meetings and mediations as part of the comprehensive case file</a:t>
            </a:r>
          </a:p>
          <a:p>
            <a:pPr>
              <a:defRPr/>
            </a:pP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a:p>
            <a:pPr marL="0" indent="0">
              <a:buNone/>
            </a:pPr>
            <a:endParaRPr lang="en-US" sz="2400"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E7E6E6">
                  <a:lumMod val="25000"/>
                </a:srgbClr>
              </a:solidFill>
              <a:effectLst/>
              <a:uLnTx/>
              <a:uFillTx/>
              <a:latin typeface="Cambria" panose="02040503050406030204" pitchFamily="18" charset="0"/>
              <a:ea typeface="Cambria" panose="02040503050406030204" pitchFamily="18" charset="0"/>
              <a:cs typeface="Arial" panose="020B0604020202020204" pitchFamily="34" charset="0"/>
            </a:endParaRPr>
          </a:p>
          <a:p>
            <a:pPr>
              <a:defRPr/>
            </a:pPr>
            <a:endParaRPr kumimoji="0" lang="en-US" sz="2800" b="0" i="0" u="none" strike="noStrike" kern="1200" cap="none" spc="0" normalizeH="0" baseline="0" noProof="0" dirty="0">
              <a:ln>
                <a:noFill/>
              </a:ln>
              <a:solidFill>
                <a:srgbClr val="E7E6E6">
                  <a:lumMod val="25000"/>
                </a:srgbClr>
              </a:solidFill>
              <a:effectLst/>
              <a:uLnTx/>
              <a:uFillTx/>
              <a:latin typeface="Cambria" panose="02040503050406030204" pitchFamily="18" charset="0"/>
              <a:ea typeface="Cambria" panose="02040503050406030204" pitchFamily="18" charset="0"/>
              <a:cs typeface="Arial" panose="020B0604020202020204" pitchFamily="34" charset="0"/>
            </a:endParaRPr>
          </a:p>
          <a:p>
            <a:endParaRPr lang="en-US" sz="2600" dirty="0">
              <a:latin typeface="Cambria" panose="02040503050406030204" pitchFamily="18" charset="0"/>
              <a:ea typeface="Cambria" panose="02040503050406030204" pitchFamily="18" charset="0"/>
            </a:endParaRPr>
          </a:p>
          <a:p>
            <a:endParaRPr lang="en-US" dirty="0"/>
          </a:p>
        </p:txBody>
      </p:sp>
      <p:sp>
        <p:nvSpPr>
          <p:cNvPr id="10" name="Title 9">
            <a:extLst>
              <a:ext uri="{FF2B5EF4-FFF2-40B4-BE49-F238E27FC236}">
                <a16:creationId xmlns:a16="http://schemas.microsoft.com/office/drawing/2014/main" id="{1FCB9FAA-3C9D-7A5F-B307-B63FA27CAA20}"/>
              </a:ext>
            </a:extLst>
          </p:cNvPr>
          <p:cNvSpPr>
            <a:spLocks noGrp="1"/>
          </p:cNvSpPr>
          <p:nvPr>
            <p:ph type="title"/>
          </p:nvPr>
        </p:nvSpPr>
        <p:spPr/>
        <p:txBody>
          <a:bodyPr>
            <a:normAutofit fontScale="90000"/>
          </a:bodyPr>
          <a:lstStyle/>
          <a:p>
            <a:r>
              <a:rPr lang="en-US" dirty="0"/>
              <a:t>Grievance Processing: Grievance Meetings</a:t>
            </a:r>
            <a:br>
              <a:rPr lang="en-US" dirty="0"/>
            </a:br>
            <a:endParaRPr lang="en-US" dirty="0"/>
          </a:p>
        </p:txBody>
      </p:sp>
    </p:spTree>
    <p:extLst>
      <p:ext uri="{BB962C8B-B14F-4D97-AF65-F5344CB8AC3E}">
        <p14:creationId xmlns:p14="http://schemas.microsoft.com/office/powerpoint/2010/main" val="21433185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A7245-939A-E4EC-1C12-4C9D2D26F1B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A314BA-5825-B7DB-9B53-BBC61165B824}"/>
              </a:ext>
            </a:extLst>
          </p:cNvPr>
          <p:cNvSpPr>
            <a:spLocks noGrp="1"/>
          </p:cNvSpPr>
          <p:nvPr>
            <p:ph sz="half" idx="2"/>
          </p:nvPr>
        </p:nvSpPr>
        <p:spPr>
          <a:xfrm>
            <a:off x="356256" y="1780032"/>
            <a:ext cx="5283724" cy="3836607"/>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sng"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Always send a written grievance response after the meeting.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Preserve arbitrability arguments: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Procedural: untimely filing/processing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Substantive: subjects outside </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the arbitrator’s jurisdiction</a:t>
            </a:r>
          </a:p>
          <a:p>
            <a:endParaRPr lang="en-US" dirty="0"/>
          </a:p>
        </p:txBody>
      </p:sp>
      <p:sp>
        <p:nvSpPr>
          <p:cNvPr id="5" name="Content Placeholder 4">
            <a:extLst>
              <a:ext uri="{FF2B5EF4-FFF2-40B4-BE49-F238E27FC236}">
                <a16:creationId xmlns:a16="http://schemas.microsoft.com/office/drawing/2014/main" id="{76DB642B-FB24-24F4-7520-A5237BADAC9F}"/>
              </a:ext>
            </a:extLst>
          </p:cNvPr>
          <p:cNvSpPr>
            <a:spLocks noGrp="1"/>
          </p:cNvSpPr>
          <p:nvPr>
            <p:ph sz="quarter" idx="4"/>
          </p:nvPr>
        </p:nvSpPr>
        <p:spPr>
          <a:xfrm>
            <a:off x="6552022" y="1780032"/>
            <a:ext cx="5355055" cy="3836607"/>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Even if making arbitrability arguments, respond to the merits of the grievance </a:t>
            </a:r>
          </a:p>
          <a:p>
            <a:endParaRPr lang="en-US" dirty="0"/>
          </a:p>
        </p:txBody>
      </p:sp>
      <p:sp>
        <p:nvSpPr>
          <p:cNvPr id="10" name="Title 9">
            <a:extLst>
              <a:ext uri="{FF2B5EF4-FFF2-40B4-BE49-F238E27FC236}">
                <a16:creationId xmlns:a16="http://schemas.microsoft.com/office/drawing/2014/main" id="{3E13124B-395F-4FCD-3482-9F9D7F92EFB5}"/>
              </a:ext>
            </a:extLst>
          </p:cNvPr>
          <p:cNvSpPr>
            <a:spLocks noGrp="1"/>
          </p:cNvSpPr>
          <p:nvPr>
            <p:ph type="title"/>
          </p:nvPr>
        </p:nvSpPr>
        <p:spPr/>
        <p:txBody>
          <a:bodyPr>
            <a:normAutofit fontScale="90000"/>
          </a:bodyPr>
          <a:lstStyle/>
          <a:p>
            <a:r>
              <a:rPr lang="en-US" dirty="0"/>
              <a:t>Grievance Processing: Drafting Grievance Responses</a:t>
            </a:r>
            <a:br>
              <a:rPr lang="en-US" dirty="0"/>
            </a:br>
            <a:endParaRPr lang="en-US" dirty="0"/>
          </a:p>
        </p:txBody>
      </p:sp>
      <p:pic>
        <p:nvPicPr>
          <p:cNvPr id="7" name="Picture 6">
            <a:extLst>
              <a:ext uri="{FF2B5EF4-FFF2-40B4-BE49-F238E27FC236}">
                <a16:creationId xmlns:a16="http://schemas.microsoft.com/office/drawing/2014/main" id="{B4ADB595-2D68-1082-D1B4-495718A7044D}"/>
              </a:ext>
            </a:extLst>
          </p:cNvPr>
          <p:cNvPicPr>
            <a:picLocks noChangeAspect="1"/>
          </p:cNvPicPr>
          <p:nvPr/>
        </p:nvPicPr>
        <p:blipFill>
          <a:blip r:embed="rId2"/>
          <a:stretch>
            <a:fillRect/>
          </a:stretch>
        </p:blipFill>
        <p:spPr>
          <a:xfrm>
            <a:off x="5814265" y="4329271"/>
            <a:ext cx="2628900" cy="1743075"/>
          </a:xfrm>
          <a:prstGeom prst="rect">
            <a:avLst/>
          </a:prstGeom>
        </p:spPr>
      </p:pic>
    </p:spTree>
    <p:extLst>
      <p:ext uri="{BB962C8B-B14F-4D97-AF65-F5344CB8AC3E}">
        <p14:creationId xmlns:p14="http://schemas.microsoft.com/office/powerpoint/2010/main" val="21654848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5"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4B3527-50ED-8A64-9BCA-34698E8BED5F}"/>
              </a:ext>
            </a:extLst>
          </p:cNvPr>
          <p:cNvSpPr>
            <a:spLocks noGrp="1"/>
          </p:cNvSpPr>
          <p:nvPr>
            <p:ph type="title"/>
          </p:nvPr>
        </p:nvSpPr>
        <p:spPr>
          <a:xfrm>
            <a:off x="286579" y="978218"/>
            <a:ext cx="11618842" cy="2852737"/>
          </a:xfrm>
        </p:spPr>
        <p:txBody>
          <a:bodyPr/>
          <a:lstStyle/>
          <a:p>
            <a:r>
              <a:rPr lang="en-US" dirty="0"/>
              <a:t>Arbitration Preparation	</a:t>
            </a:r>
          </a:p>
        </p:txBody>
      </p:sp>
    </p:spTree>
    <p:extLst>
      <p:ext uri="{BB962C8B-B14F-4D97-AF65-F5344CB8AC3E}">
        <p14:creationId xmlns:p14="http://schemas.microsoft.com/office/powerpoint/2010/main" val="19271144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1B745B7-C8DD-C33C-05C4-24121FDAAC34}"/>
              </a:ext>
            </a:extLst>
          </p:cNvPr>
          <p:cNvSpPr>
            <a:spLocks noGrp="1"/>
          </p:cNvSpPr>
          <p:nvPr>
            <p:ph sz="quarter" idx="4"/>
          </p:nvPr>
        </p:nvSpPr>
        <p:spPr>
          <a:xfrm>
            <a:off x="6757466" y="1681162"/>
            <a:ext cx="5283724" cy="3684588"/>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Witness Examination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Direct</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Listen</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Arbitrator listen?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Cross</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Just don’t</a:t>
            </a:r>
          </a:p>
          <a:p>
            <a:endParaRPr lang="en-US" dirty="0"/>
          </a:p>
        </p:txBody>
      </p:sp>
      <p:sp>
        <p:nvSpPr>
          <p:cNvPr id="9" name="Title 8">
            <a:extLst>
              <a:ext uri="{FF2B5EF4-FFF2-40B4-BE49-F238E27FC236}">
                <a16:creationId xmlns:a16="http://schemas.microsoft.com/office/drawing/2014/main" id="{667C694E-D6DB-1D92-D7D0-5BBB0FB834DF}"/>
              </a:ext>
            </a:extLst>
          </p:cNvPr>
          <p:cNvSpPr>
            <a:spLocks noGrp="1"/>
          </p:cNvSpPr>
          <p:nvPr>
            <p:ph type="title"/>
          </p:nvPr>
        </p:nvSpPr>
        <p:spPr/>
        <p:txBody>
          <a:bodyPr/>
          <a:lstStyle/>
          <a:p>
            <a:r>
              <a:rPr lang="en-US" dirty="0"/>
              <a:t>Arbitration Preparation</a:t>
            </a:r>
          </a:p>
        </p:txBody>
      </p:sp>
      <p:sp>
        <p:nvSpPr>
          <p:cNvPr id="7" name="Content Placeholder 6">
            <a:extLst>
              <a:ext uri="{FF2B5EF4-FFF2-40B4-BE49-F238E27FC236}">
                <a16:creationId xmlns:a16="http://schemas.microsoft.com/office/drawing/2014/main" id="{ED1BD8DA-6A79-4337-9D11-C938E432ECB8}"/>
              </a:ext>
            </a:extLst>
          </p:cNvPr>
          <p:cNvSpPr>
            <a:spLocks noGrp="1"/>
          </p:cNvSpPr>
          <p:nvPr>
            <p:ph sz="half" idx="2"/>
          </p:nvPr>
        </p:nvSpPr>
        <p:spPr>
          <a:xfrm>
            <a:off x="368448" y="1681162"/>
            <a:ext cx="5200200" cy="4207573"/>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Witness Preparation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Group meeting with witnesses</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90/60/30/1</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Theory of the Case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Simple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Opening Statement</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Show Why Deserve &amp; How Win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Issue Statement</a:t>
            </a:r>
          </a:p>
          <a:p>
            <a:endParaRPr lang="en-US" dirty="0"/>
          </a:p>
        </p:txBody>
      </p:sp>
    </p:spTree>
    <p:extLst>
      <p:ext uri="{BB962C8B-B14F-4D97-AF65-F5344CB8AC3E}">
        <p14:creationId xmlns:p14="http://schemas.microsoft.com/office/powerpoint/2010/main" val="11804610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7"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D604C8-85C6-4814-89BB-AB9AC067C042}"/>
              </a:ext>
            </a:extLst>
          </p:cNvPr>
          <p:cNvSpPr>
            <a:spLocks/>
          </p:cNvSpPr>
          <p:nvPr/>
        </p:nvSpPr>
        <p:spPr bwMode="auto">
          <a:xfrm>
            <a:off x="4601673" y="2729438"/>
            <a:ext cx="3170170" cy="8301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defRPr/>
            </a:pPr>
            <a:r>
              <a:rPr lang="en-US" sz="3600" b="1" dirty="0">
                <a:latin typeface="Cambria" panose="02040503050406030204" pitchFamily="18" charset="0"/>
                <a:ea typeface="Cambria" panose="02040503050406030204" pitchFamily="18" charset="0"/>
                <a:cs typeface="Arial" panose="020B0604020202020204" pitchFamily="34" charset="0"/>
                <a:sym typeface="Source Sans Pro Bold" charset="0"/>
              </a:rPr>
              <a:t>QUESTIONS?</a:t>
            </a:r>
            <a:endParaRPr lang="en-US" sz="3600" dirty="0">
              <a:latin typeface="Cambria" panose="02040503050406030204" pitchFamily="18" charset="0"/>
              <a:ea typeface="Cambria" panose="02040503050406030204" pitchFamily="18" charset="0"/>
              <a:cs typeface="Arial" panose="020B0604020202020204" pitchFamily="34" charset="0"/>
              <a:sym typeface="Source Sans Pro Bold" charset="0"/>
            </a:endParaRPr>
          </a:p>
        </p:txBody>
      </p:sp>
    </p:spTree>
    <p:extLst>
      <p:ext uri="{BB962C8B-B14F-4D97-AF65-F5344CB8AC3E}">
        <p14:creationId xmlns:p14="http://schemas.microsoft.com/office/powerpoint/2010/main" val="15480481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130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D3F53F-C2F5-4B82-A3C8-630CDE0F854C}"/>
              </a:ext>
            </a:extLst>
          </p:cNvPr>
          <p:cNvSpPr>
            <a:spLocks/>
          </p:cNvSpPr>
          <p:nvPr/>
        </p:nvSpPr>
        <p:spPr bwMode="auto">
          <a:xfrm>
            <a:off x="4601673" y="2717759"/>
            <a:ext cx="2853860" cy="8301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ctr">
              <a:defRPr/>
            </a:pPr>
            <a:r>
              <a:rPr lang="id-ID" sz="3600" b="1" dirty="0">
                <a:latin typeface="Cambria" panose="02040503050406030204" pitchFamily="18" charset="0"/>
                <a:ea typeface="Cambria" panose="02040503050406030204" pitchFamily="18" charset="0"/>
                <a:cs typeface="Arial" panose="020B0604020202020204" pitchFamily="34" charset="0"/>
                <a:sym typeface="Source Sans Pro Bold" charset="0"/>
              </a:rPr>
              <a:t>THANKS</a:t>
            </a:r>
            <a:endParaRPr lang="en-US" sz="3600" dirty="0">
              <a:latin typeface="Cambria" panose="02040503050406030204" pitchFamily="18" charset="0"/>
              <a:ea typeface="Cambria" panose="02040503050406030204" pitchFamily="18" charset="0"/>
              <a:cs typeface="Arial" panose="020B0604020202020204" pitchFamily="34" charset="0"/>
              <a:sym typeface="Source Sans Pro Bold" charset="0"/>
            </a:endParaRPr>
          </a:p>
        </p:txBody>
      </p:sp>
      <p:cxnSp>
        <p:nvCxnSpPr>
          <p:cNvPr id="4" name="Straight Connector 3">
            <a:extLst>
              <a:ext uri="{FF2B5EF4-FFF2-40B4-BE49-F238E27FC236}">
                <a16:creationId xmlns:a16="http://schemas.microsoft.com/office/drawing/2014/main" id="{5A1C5ECE-D1F0-40EA-8246-EC798CA7A8D7}"/>
              </a:ext>
            </a:extLst>
          </p:cNvPr>
          <p:cNvCxnSpPr>
            <a:cxnSpLocks/>
          </p:cNvCxnSpPr>
          <p:nvPr/>
        </p:nvCxnSpPr>
        <p:spPr>
          <a:xfrm>
            <a:off x="4601673" y="3517113"/>
            <a:ext cx="2853860" cy="0"/>
          </a:xfrm>
          <a:prstGeom prst="line">
            <a:avLst/>
          </a:prstGeom>
          <a:ln w="76200">
            <a:solidFill>
              <a:srgbClr val="CC3300"/>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3060740-9228-4DEB-807A-1190912BDF78}"/>
              </a:ext>
            </a:extLst>
          </p:cNvPr>
          <p:cNvSpPr/>
          <p:nvPr/>
        </p:nvSpPr>
        <p:spPr>
          <a:xfrm>
            <a:off x="5218176" y="3694176"/>
            <a:ext cx="1853184" cy="369332"/>
          </a:xfrm>
          <a:prstGeom prst="rect">
            <a:avLst/>
          </a:prstGeom>
        </p:spPr>
        <p:txBody>
          <a:bodyPr wrap="square">
            <a:spAutoFit/>
          </a:bodyPr>
          <a:lstStyle/>
          <a:p>
            <a:r>
              <a:rPr lang="en-US" dirty="0">
                <a:latin typeface="Cambria" panose="02040503050406030204" pitchFamily="18" charset="0"/>
                <a:ea typeface="Cambria" panose="02040503050406030204" pitchFamily="18" charset="0"/>
                <a:cs typeface="Arial" panose="020B0604020202020204" pitchFamily="34" charset="0"/>
                <a:sym typeface="Source Sans Pro Bold" charset="0"/>
              </a:rPr>
              <a:t>For Joining Us</a:t>
            </a:r>
            <a:endParaRPr lang="en-US"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2DEE91B1-A684-2DF3-96B8-D8D1CC375CF8}"/>
              </a:ext>
            </a:extLst>
          </p:cNvPr>
          <p:cNvSpPr txBox="1"/>
          <p:nvPr/>
        </p:nvSpPr>
        <p:spPr>
          <a:xfrm>
            <a:off x="1560577" y="5040635"/>
            <a:ext cx="2816202" cy="101566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spc="0" normalizeH="0" baseline="0" noProof="0" dirty="0">
                <a:ln>
                  <a:noFill/>
                </a:ln>
                <a:solidFill>
                  <a:schemeClr val="tx2"/>
                </a:solidFill>
                <a:effectLst/>
                <a:uLnTx/>
                <a:uFillTx/>
                <a:cs typeface="Arial" panose="020B0604020202020204" pitchFamily="34" charset="0"/>
              </a:rPr>
              <a:t>Todd</a:t>
            </a:r>
            <a:r>
              <a:rPr kumimoji="0" lang="en-US" sz="2000" b="1" i="0" u="none" strike="noStrike" kern="1200" spc="0" normalizeH="0" baseline="0" noProof="0" dirty="0">
                <a:ln>
                  <a:noFill/>
                </a:ln>
                <a:solidFill>
                  <a:schemeClr val="bg1"/>
                </a:solidFill>
                <a:effectLst/>
                <a:uLnTx/>
                <a:uFillTx/>
                <a:cs typeface="Arial" panose="020B0604020202020204" pitchFamily="34" charset="0"/>
              </a:rPr>
              <a:t> </a:t>
            </a:r>
            <a:r>
              <a:rPr kumimoji="0" lang="en-US" sz="2000" b="1" i="0" u="none" strike="noStrike" kern="1200" spc="0" normalizeH="0" baseline="0" noProof="0" dirty="0">
                <a:ln>
                  <a:noFill/>
                </a:ln>
                <a:solidFill>
                  <a:schemeClr val="tx2"/>
                </a:solidFill>
                <a:effectLst/>
                <a:uLnTx/>
                <a:uFillTx/>
                <a:cs typeface="Arial" panose="020B0604020202020204" pitchFamily="34" charset="0"/>
              </a:rPr>
              <a:t>A. Lyon</a:t>
            </a:r>
          </a:p>
          <a:p>
            <a:pPr marL="0" marR="0" lvl="0" indent="0" defTabSz="914400" rtl="0" eaLnBrk="1" fontAlgn="auto" latinLnBrk="0" hangingPunct="1">
              <a:lnSpc>
                <a:spcPct val="100000"/>
              </a:lnSpc>
              <a:spcBef>
                <a:spcPts val="0"/>
              </a:spcBef>
              <a:spcAft>
                <a:spcPts val="0"/>
              </a:spcAft>
              <a:buClrTx/>
              <a:buSzTx/>
              <a:buFontTx/>
              <a:buNone/>
              <a:tabLst/>
              <a:defRPr/>
            </a:pPr>
            <a:r>
              <a:rPr lang="en-US" sz="2000" dirty="0">
                <a:solidFill>
                  <a:schemeClr val="tx2"/>
                </a:solidFill>
                <a:cs typeface="Arial" panose="020B0604020202020204" pitchFamily="34" charset="0"/>
              </a:rPr>
              <a:t>tlyon@fisherphillips.com</a:t>
            </a:r>
          </a:p>
          <a:p>
            <a:pPr marL="0" marR="0" lvl="0" indent="0" defTabSz="914400" rtl="0" eaLnBrk="1" fontAlgn="auto" latinLnBrk="0" hangingPunct="1">
              <a:lnSpc>
                <a:spcPct val="100000"/>
              </a:lnSpc>
              <a:spcBef>
                <a:spcPts val="0"/>
              </a:spcBef>
              <a:spcAft>
                <a:spcPts val="0"/>
              </a:spcAft>
              <a:buClrTx/>
              <a:buSzTx/>
              <a:buFontTx/>
              <a:buNone/>
              <a:tabLst/>
              <a:defRPr/>
            </a:pPr>
            <a:r>
              <a:rPr lang="en-US" sz="2000" dirty="0">
                <a:solidFill>
                  <a:schemeClr val="tx2"/>
                </a:solidFill>
                <a:cs typeface="Arial" panose="020B0604020202020204" pitchFamily="34" charset="0"/>
              </a:rPr>
              <a:t>(503) 205-8040</a:t>
            </a:r>
          </a:p>
        </p:txBody>
      </p:sp>
      <p:sp>
        <p:nvSpPr>
          <p:cNvPr id="6" name="TextBox 5">
            <a:extLst>
              <a:ext uri="{FF2B5EF4-FFF2-40B4-BE49-F238E27FC236}">
                <a16:creationId xmlns:a16="http://schemas.microsoft.com/office/drawing/2014/main" id="{B315CA3F-BE96-4B70-EC93-C2DC541DDD47}"/>
              </a:ext>
            </a:extLst>
          </p:cNvPr>
          <p:cNvSpPr txBox="1"/>
          <p:nvPr/>
        </p:nvSpPr>
        <p:spPr>
          <a:xfrm>
            <a:off x="4919652" y="5040635"/>
            <a:ext cx="3376822" cy="101566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spc="0" normalizeH="0" baseline="0" noProof="0" dirty="0">
                <a:ln>
                  <a:noFill/>
                </a:ln>
                <a:solidFill>
                  <a:schemeClr val="tx2"/>
                </a:solidFill>
                <a:effectLst/>
                <a:uLnTx/>
                <a:uFillTx/>
                <a:cs typeface="Arial" panose="020B0604020202020204" pitchFamily="34" charset="0"/>
              </a:rPr>
              <a:t>Audrey B. Eide, Esquire</a:t>
            </a:r>
          </a:p>
          <a:p>
            <a:pPr marL="0" marR="0" lvl="0" indent="0" defTabSz="914400" rtl="0" eaLnBrk="1" fontAlgn="auto" latinLnBrk="0" hangingPunct="1">
              <a:lnSpc>
                <a:spcPct val="100000"/>
              </a:lnSpc>
              <a:spcBef>
                <a:spcPts val="0"/>
              </a:spcBef>
              <a:spcAft>
                <a:spcPts val="0"/>
              </a:spcAft>
              <a:buClrTx/>
              <a:buSzTx/>
              <a:buFontTx/>
              <a:buNone/>
              <a:tabLst/>
              <a:defRPr/>
            </a:pPr>
            <a:r>
              <a:rPr lang="en-US" sz="2000" dirty="0">
                <a:solidFill>
                  <a:schemeClr val="tx2"/>
                </a:solidFill>
                <a:cs typeface="Arial" panose="020B0604020202020204" pitchFamily="34" charset="0"/>
              </a:rPr>
              <a:t>audeyb@gmail.com</a:t>
            </a:r>
          </a:p>
          <a:p>
            <a:pPr marL="0" marR="0" lvl="0" indent="0" defTabSz="914400" rtl="0" eaLnBrk="1" fontAlgn="auto" latinLnBrk="0" hangingPunct="1">
              <a:lnSpc>
                <a:spcPct val="100000"/>
              </a:lnSpc>
              <a:spcBef>
                <a:spcPts val="0"/>
              </a:spcBef>
              <a:spcAft>
                <a:spcPts val="0"/>
              </a:spcAft>
              <a:buClrTx/>
              <a:buSzTx/>
              <a:buFontTx/>
              <a:buNone/>
              <a:tabLst/>
              <a:defRPr/>
            </a:pPr>
            <a:r>
              <a:rPr lang="en-US" sz="2000" dirty="0">
                <a:solidFill>
                  <a:schemeClr val="tx2"/>
                </a:solidFill>
                <a:cs typeface="Arial" panose="020B0604020202020204" pitchFamily="34" charset="0"/>
              </a:rPr>
              <a:t>(360) 870-4477</a:t>
            </a:r>
          </a:p>
        </p:txBody>
      </p:sp>
      <p:sp>
        <p:nvSpPr>
          <p:cNvPr id="8" name="TextBox 7">
            <a:extLst>
              <a:ext uri="{FF2B5EF4-FFF2-40B4-BE49-F238E27FC236}">
                <a16:creationId xmlns:a16="http://schemas.microsoft.com/office/drawing/2014/main" id="{B3ECF105-B8DE-9517-74A2-DD58C3D85D3F}"/>
              </a:ext>
            </a:extLst>
          </p:cNvPr>
          <p:cNvSpPr txBox="1"/>
          <p:nvPr/>
        </p:nvSpPr>
        <p:spPr>
          <a:xfrm>
            <a:off x="8198938" y="5040635"/>
            <a:ext cx="3376822" cy="101566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spc="0" normalizeH="0" baseline="0" noProof="0" dirty="0">
                <a:ln>
                  <a:noFill/>
                </a:ln>
                <a:solidFill>
                  <a:schemeClr val="tx2"/>
                </a:solidFill>
                <a:effectLst/>
                <a:uLnTx/>
                <a:uFillTx/>
                <a:cs typeface="Arial" panose="020B0604020202020204" pitchFamily="34" charset="0"/>
              </a:rPr>
              <a:t>Howell Lankford, NAA</a:t>
            </a:r>
          </a:p>
          <a:p>
            <a:pPr marL="0" marR="0" lvl="0" indent="0" defTabSz="914400" rtl="0" eaLnBrk="1" fontAlgn="auto" latinLnBrk="0" hangingPunct="1">
              <a:lnSpc>
                <a:spcPct val="100000"/>
              </a:lnSpc>
              <a:spcBef>
                <a:spcPts val="0"/>
              </a:spcBef>
              <a:spcAft>
                <a:spcPts val="0"/>
              </a:spcAft>
              <a:buClrTx/>
              <a:buSzTx/>
              <a:buFontTx/>
              <a:buNone/>
              <a:tabLst/>
              <a:defRPr/>
            </a:pPr>
            <a:r>
              <a:rPr lang="en-US" sz="2000" dirty="0">
                <a:solidFill>
                  <a:schemeClr val="tx2"/>
                </a:solidFill>
                <a:cs typeface="Arial" panose="020B0604020202020204" pitchFamily="34" charset="0"/>
              </a:rPr>
              <a:t>hll30@msn.com</a:t>
            </a:r>
          </a:p>
          <a:p>
            <a:pPr marL="0" marR="0" lvl="0" indent="0" defTabSz="914400" rtl="0" eaLnBrk="1" fontAlgn="auto" latinLnBrk="0" hangingPunct="1">
              <a:lnSpc>
                <a:spcPct val="100000"/>
              </a:lnSpc>
              <a:spcBef>
                <a:spcPts val="0"/>
              </a:spcBef>
              <a:spcAft>
                <a:spcPts val="0"/>
              </a:spcAft>
              <a:buClrTx/>
              <a:buSzTx/>
              <a:buFontTx/>
              <a:buNone/>
              <a:tabLst/>
              <a:defRPr/>
            </a:pPr>
            <a:r>
              <a:rPr lang="en-US" sz="2000" dirty="0">
                <a:solidFill>
                  <a:schemeClr val="tx2"/>
                </a:solidFill>
                <a:cs typeface="Arial" panose="020B0604020202020204" pitchFamily="34" charset="0"/>
              </a:rPr>
              <a:t>(503) 349-3842</a:t>
            </a:r>
          </a:p>
        </p:txBody>
      </p:sp>
    </p:spTree>
    <p:extLst>
      <p:ext uri="{BB962C8B-B14F-4D97-AF65-F5344CB8AC3E}">
        <p14:creationId xmlns:p14="http://schemas.microsoft.com/office/powerpoint/2010/main" val="19975962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130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4FB802-FAAF-4DC6-B265-80BC1DE2F324}"/>
              </a:ext>
            </a:extLst>
          </p:cNvPr>
          <p:cNvSpPr>
            <a:spLocks noGrp="1"/>
          </p:cNvSpPr>
          <p:nvPr>
            <p:ph sz="half" idx="2"/>
          </p:nvPr>
        </p:nvSpPr>
        <p:spPr>
          <a:xfrm>
            <a:off x="348816" y="1681162"/>
            <a:ext cx="5649648" cy="4390454"/>
          </a:xfrm>
        </p:spPr>
        <p:txBody>
          <a:bodyPr>
            <a:normAutofit fontScale="85000" lnSpcReduction="20000"/>
          </a:bodyPr>
          <a:lstStyle/>
          <a:p>
            <a:r>
              <a:rPr lang="en-US" sz="2600" dirty="0">
                <a:latin typeface="Cambria" panose="02040503050406030204" pitchFamily="18" charset="0"/>
                <a:ea typeface="Cambria" panose="02040503050406030204" pitchFamily="18" charset="0"/>
              </a:rPr>
              <a:t>Review Collective Bargaining Agreement</a:t>
            </a:r>
          </a:p>
          <a:p>
            <a:pPr lvl="1"/>
            <a:r>
              <a:rPr lang="en-US" sz="2600" dirty="0">
                <a:latin typeface="Cambria" panose="02040503050406030204" pitchFamily="18" charset="0"/>
                <a:ea typeface="Cambria" panose="02040503050406030204" pitchFamily="18" charset="0"/>
              </a:rPr>
              <a:t>Definition of Grievance</a:t>
            </a:r>
          </a:p>
          <a:p>
            <a:pPr lvl="2"/>
            <a:r>
              <a:rPr lang="en-US" sz="2600" dirty="0">
                <a:latin typeface="Cambria" panose="02040503050406030204" pitchFamily="18" charset="0"/>
                <a:ea typeface="Cambria" panose="02040503050406030204" pitchFamily="18" charset="0"/>
              </a:rPr>
              <a:t>Past practice</a:t>
            </a:r>
          </a:p>
          <a:p>
            <a:pPr lvl="2"/>
            <a:r>
              <a:rPr lang="en-US" sz="2600" dirty="0">
                <a:latin typeface="Cambria" panose="02040503050406030204" pitchFamily="18" charset="0"/>
                <a:ea typeface="Cambria" panose="02040503050406030204" pitchFamily="18" charset="0"/>
              </a:rPr>
              <a:t>Who can grieve</a:t>
            </a:r>
          </a:p>
          <a:p>
            <a:pPr lvl="2"/>
            <a:r>
              <a:rPr lang="en-US" sz="2600" dirty="0">
                <a:latin typeface="Cambria" panose="02040503050406030204" pitchFamily="18" charset="0"/>
                <a:ea typeface="Cambria" panose="02040503050406030204" pitchFamily="18" charset="0"/>
              </a:rPr>
              <a:t>Arbitrability</a:t>
            </a:r>
          </a:p>
          <a:p>
            <a:pPr lvl="3"/>
            <a:r>
              <a:rPr lang="en-US" sz="2600" dirty="0">
                <a:latin typeface="Cambria" panose="02040503050406030204" pitchFamily="18" charset="0"/>
                <a:ea typeface="Cambria" panose="02040503050406030204" pitchFamily="18" charset="0"/>
              </a:rPr>
              <a:t>Substantive</a:t>
            </a:r>
          </a:p>
          <a:p>
            <a:pPr lvl="4"/>
            <a:r>
              <a:rPr lang="en-US" sz="2600" dirty="0">
                <a:latin typeface="Cambria" panose="02040503050406030204" pitchFamily="18" charset="0"/>
                <a:ea typeface="Cambria" panose="02040503050406030204" pitchFamily="18" charset="0"/>
              </a:rPr>
              <a:t>Management Rights</a:t>
            </a:r>
          </a:p>
          <a:p>
            <a:pPr lvl="4"/>
            <a:r>
              <a:rPr lang="en-US" sz="2600" dirty="0">
                <a:latin typeface="Cambria" panose="02040503050406030204" pitchFamily="18" charset="0"/>
                <a:ea typeface="Cambria" panose="02040503050406030204" pitchFamily="18" charset="0"/>
              </a:rPr>
              <a:t>Just Cause</a:t>
            </a:r>
          </a:p>
          <a:p>
            <a:pPr lvl="4"/>
            <a:r>
              <a:rPr lang="en-US" sz="2600" dirty="0">
                <a:latin typeface="Cambria" panose="02040503050406030204" pitchFamily="18" charset="0"/>
                <a:ea typeface="Cambria" panose="02040503050406030204" pitchFamily="18" charset="0"/>
              </a:rPr>
              <a:t>Consequences</a:t>
            </a:r>
          </a:p>
          <a:p>
            <a:pPr lvl="3"/>
            <a:r>
              <a:rPr lang="en-US" sz="2600" dirty="0">
                <a:latin typeface="Cambria" panose="02040503050406030204" pitchFamily="18" charset="0"/>
                <a:ea typeface="Cambria" panose="02040503050406030204" pitchFamily="18" charset="0"/>
              </a:rPr>
              <a:t>Procedural</a:t>
            </a:r>
          </a:p>
          <a:p>
            <a:pPr lvl="4"/>
            <a:r>
              <a:rPr lang="en-US" sz="2600" dirty="0">
                <a:latin typeface="Cambria" panose="02040503050406030204" pitchFamily="18" charset="0"/>
                <a:ea typeface="Cambria" panose="02040503050406030204" pitchFamily="18" charset="0"/>
              </a:rPr>
              <a:t>Requirements in Grievance</a:t>
            </a:r>
          </a:p>
          <a:p>
            <a:pPr lvl="4"/>
            <a:r>
              <a:rPr lang="en-US" sz="2600" dirty="0">
                <a:latin typeface="Cambria" panose="02040503050406030204" pitchFamily="18" charset="0"/>
                <a:ea typeface="Cambria" panose="02040503050406030204" pitchFamily="18" charset="0"/>
              </a:rPr>
              <a:t>Timeliness</a:t>
            </a:r>
          </a:p>
          <a:p>
            <a:pPr lvl="4"/>
            <a:r>
              <a:rPr lang="en-US" sz="2600" dirty="0">
                <a:latin typeface="Cambria" panose="02040503050406030204" pitchFamily="18" charset="0"/>
                <a:ea typeface="Cambria" panose="02040503050406030204" pitchFamily="18" charset="0"/>
              </a:rPr>
              <a:t>Consequences</a:t>
            </a:r>
          </a:p>
          <a:p>
            <a:r>
              <a:rPr lang="en-US" sz="2600" dirty="0">
                <a:latin typeface="Cambria" panose="02040503050406030204" pitchFamily="18" charset="0"/>
                <a:ea typeface="Cambria" panose="02040503050406030204" pitchFamily="18" charset="0"/>
              </a:rPr>
              <a:t>Grievance Processing</a:t>
            </a:r>
          </a:p>
          <a:p>
            <a:endParaRPr lang="en-US" dirty="0"/>
          </a:p>
        </p:txBody>
      </p:sp>
      <p:sp>
        <p:nvSpPr>
          <p:cNvPr id="5" name="Content Placeholder 4">
            <a:extLst>
              <a:ext uri="{FF2B5EF4-FFF2-40B4-BE49-F238E27FC236}">
                <a16:creationId xmlns:a16="http://schemas.microsoft.com/office/drawing/2014/main" id="{818DD99B-4ED4-9900-AD58-17C7509A62C9}"/>
              </a:ext>
            </a:extLst>
          </p:cNvPr>
          <p:cNvSpPr>
            <a:spLocks noGrp="1"/>
          </p:cNvSpPr>
          <p:nvPr>
            <p:ph sz="quarter" idx="4"/>
          </p:nvPr>
        </p:nvSpPr>
        <p:spPr>
          <a:xfrm>
            <a:off x="6665959" y="1681162"/>
            <a:ext cx="5177225" cy="4183188"/>
          </a:xfrm>
        </p:spPr>
        <p:txBody>
          <a:bodyPr>
            <a:normAutofit fontScale="92500" lnSpcReduction="2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Witness Preparation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Group meeting with witnesses</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90/60/30/1</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Theory of the Case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Simple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Opening Statement</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Show Why Deserve &amp; How Win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Issue Statement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Witness Examination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Direct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Cross</a:t>
            </a:r>
            <a:endParaRPr lang="en-US" dirty="0"/>
          </a:p>
        </p:txBody>
      </p:sp>
      <p:sp>
        <p:nvSpPr>
          <p:cNvPr id="10" name="Title 9">
            <a:extLst>
              <a:ext uri="{FF2B5EF4-FFF2-40B4-BE49-F238E27FC236}">
                <a16:creationId xmlns:a16="http://schemas.microsoft.com/office/drawing/2014/main" id="{2CB91B5F-CD41-4B17-878C-4894CD17AA2E}"/>
              </a:ext>
            </a:extLst>
          </p:cNvPr>
          <p:cNvSpPr>
            <a:spLocks noGrp="1"/>
          </p:cNvSpPr>
          <p:nvPr>
            <p:ph type="title"/>
          </p:nvPr>
        </p:nvSpPr>
        <p:spPr/>
        <p:txBody>
          <a:bodyPr>
            <a:normAutofit fontScale="90000"/>
          </a:bodyPr>
          <a:lstStyle/>
          <a:p>
            <a:r>
              <a:rPr lang="en-US" dirty="0"/>
              <a:t> How Cases Are Won (or Lost) in the Preparation</a:t>
            </a:r>
            <a:br>
              <a:rPr lang="en-US" dirty="0"/>
            </a:br>
            <a:endParaRPr lang="en-US" dirty="0"/>
          </a:p>
        </p:txBody>
      </p:sp>
    </p:spTree>
    <p:extLst>
      <p:ext uri="{BB962C8B-B14F-4D97-AF65-F5344CB8AC3E}">
        <p14:creationId xmlns:p14="http://schemas.microsoft.com/office/powerpoint/2010/main" val="35059031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
                                            <p:txEl>
                                              <p:pRg st="8" end="8"/>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
                                            <p:txEl>
                                              <p:pRg st="10" end="10"/>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
                                            <p:txEl>
                                              <p:pRg st="11" end="11"/>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5"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DBB6A-DE14-697A-A128-07F7C455030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E22FC2-5FF9-A998-C8F1-3CCC888CDB94}"/>
              </a:ext>
            </a:extLst>
          </p:cNvPr>
          <p:cNvSpPr>
            <a:spLocks noGrp="1"/>
          </p:cNvSpPr>
          <p:nvPr>
            <p:ph sz="half" idx="2"/>
          </p:nvPr>
        </p:nvSpPr>
        <p:spPr>
          <a:xfrm>
            <a:off x="348816" y="1681162"/>
            <a:ext cx="5649648" cy="4390454"/>
          </a:xfrm>
        </p:spPr>
        <p:txBody>
          <a:bodyPr>
            <a:normAutofit/>
          </a:bodyPr>
          <a:lstStyle/>
          <a:p>
            <a:r>
              <a:rPr lang="en-US" sz="2600" dirty="0">
                <a:latin typeface="Cambria" panose="02040503050406030204" pitchFamily="18" charset="0"/>
                <a:ea typeface="Cambria" panose="02040503050406030204" pitchFamily="18" charset="0"/>
              </a:rPr>
              <a:t>Definition of Grievance</a:t>
            </a:r>
          </a:p>
          <a:p>
            <a:endParaRPr lang="en-US" dirty="0"/>
          </a:p>
        </p:txBody>
      </p:sp>
      <p:sp>
        <p:nvSpPr>
          <p:cNvPr id="10" name="Title 9">
            <a:extLst>
              <a:ext uri="{FF2B5EF4-FFF2-40B4-BE49-F238E27FC236}">
                <a16:creationId xmlns:a16="http://schemas.microsoft.com/office/drawing/2014/main" id="{4F7B1EAA-D283-CAC6-3A2A-B214297DDF0D}"/>
              </a:ext>
            </a:extLst>
          </p:cNvPr>
          <p:cNvSpPr>
            <a:spLocks noGrp="1"/>
          </p:cNvSpPr>
          <p:nvPr>
            <p:ph type="title"/>
          </p:nvPr>
        </p:nvSpPr>
        <p:spPr/>
        <p:txBody>
          <a:bodyPr>
            <a:normAutofit fontScale="90000"/>
          </a:bodyPr>
          <a:lstStyle/>
          <a:p>
            <a:r>
              <a:rPr lang="en-US" dirty="0"/>
              <a:t>Review CBA</a:t>
            </a:r>
            <a:br>
              <a:rPr lang="en-US" dirty="0"/>
            </a:br>
            <a:endParaRPr lang="en-US" dirty="0"/>
          </a:p>
        </p:txBody>
      </p:sp>
      <p:pic>
        <p:nvPicPr>
          <p:cNvPr id="4" name="Picture 3">
            <a:extLst>
              <a:ext uri="{FF2B5EF4-FFF2-40B4-BE49-F238E27FC236}">
                <a16:creationId xmlns:a16="http://schemas.microsoft.com/office/drawing/2014/main" id="{DC895CD6-619E-A9DB-464C-DF6FF2B03554}"/>
              </a:ext>
            </a:extLst>
          </p:cNvPr>
          <p:cNvPicPr>
            <a:picLocks noChangeAspect="1"/>
          </p:cNvPicPr>
          <p:nvPr/>
        </p:nvPicPr>
        <p:blipFill>
          <a:blip r:embed="rId2"/>
          <a:stretch>
            <a:fillRect/>
          </a:stretch>
        </p:blipFill>
        <p:spPr>
          <a:xfrm>
            <a:off x="5024437" y="2357437"/>
            <a:ext cx="2143125" cy="2143125"/>
          </a:xfrm>
          <a:prstGeom prst="rect">
            <a:avLst/>
          </a:prstGeom>
        </p:spPr>
      </p:pic>
    </p:spTree>
    <p:extLst>
      <p:ext uri="{BB962C8B-B14F-4D97-AF65-F5344CB8AC3E}">
        <p14:creationId xmlns:p14="http://schemas.microsoft.com/office/powerpoint/2010/main" val="8082245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F1E36-6A1D-2CA2-8715-3F5DAF18DBC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5C1673-064C-B261-2827-136D73550FE6}"/>
              </a:ext>
            </a:extLst>
          </p:cNvPr>
          <p:cNvSpPr>
            <a:spLocks noGrp="1"/>
          </p:cNvSpPr>
          <p:nvPr>
            <p:ph sz="half" idx="2"/>
          </p:nvPr>
        </p:nvSpPr>
        <p:spPr>
          <a:xfrm>
            <a:off x="348816" y="1681162"/>
            <a:ext cx="11087280" cy="4390454"/>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600" dirty="0">
                <a:latin typeface="Cambria" panose="02040503050406030204" pitchFamily="18" charset="0"/>
                <a:ea typeface="Cambria" panose="02040503050406030204" pitchFamily="18" charset="0"/>
              </a:rPr>
              <a:t> </a:t>
            </a:r>
            <a:r>
              <a:rPr kumimoji="0" lang="en-US" sz="2800" b="0" i="0" u="none" strike="noStrike" kern="1200" cap="none" spc="0" normalizeH="0" baseline="0" noProof="0" dirty="0">
                <a:ln>
                  <a:noFill/>
                </a:ln>
                <a:solidFill>
                  <a:srgbClr val="E7E6E6">
                    <a:lumMod val="25000"/>
                  </a:srgbClr>
                </a:solidFill>
                <a:effectLst/>
                <a:uLnTx/>
                <a:uFillTx/>
                <a:latin typeface="Cambria" panose="02040503050406030204" pitchFamily="18" charset="0"/>
                <a:ea typeface="+mn-ea"/>
                <a:cs typeface="Arial" panose="020B0604020202020204" pitchFamily="34" charset="0"/>
              </a:rPr>
              <a:t>Grievance Definition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E7E6E6">
                    <a:lumMod val="25000"/>
                  </a:srgbClr>
                </a:solidFill>
                <a:effectLst/>
                <a:uLnTx/>
                <a:uFillTx/>
                <a:latin typeface="Cambria" panose="02040503050406030204" pitchFamily="18" charset="0"/>
                <a:ea typeface="+mn-ea"/>
                <a:cs typeface="Arial" panose="020B0604020202020204" pitchFamily="34" charset="0"/>
              </a:rPr>
              <a:t>“A grievance shall be defined as a claim by the Employer, Union, or employee(s) that the terms of this Agreement have been violated or that there is a question concerning the proper application or interpretation of this Agreement.”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E7E6E6">
                  <a:lumMod val="25000"/>
                </a:srgbClr>
              </a:solidFill>
              <a:effectLst/>
              <a:uLnTx/>
              <a:uFillTx/>
              <a:latin typeface="Cambria" panose="02040503050406030204" pitchFamily="18"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E7E6E6">
                    <a:lumMod val="25000"/>
                  </a:srgbClr>
                </a:solidFill>
                <a:effectLst/>
                <a:uLnTx/>
                <a:uFillTx/>
                <a:latin typeface="Cambria" panose="02040503050406030204" pitchFamily="18" charset="0"/>
                <a:ea typeface="Cambria" panose="02040503050406030204" pitchFamily="18" charset="0"/>
                <a:cs typeface="Arial" panose="020B0604020202020204" pitchFamily="34" charset="0"/>
              </a:rPr>
              <a:t>“A grievance is defined as a dispute between the parties concerning the meaning, violation and/or interpretation of a specific provision of this written Agreement.”</a:t>
            </a:r>
          </a:p>
          <a:p>
            <a:endParaRPr lang="en-US" sz="2600" dirty="0">
              <a:latin typeface="Cambria" panose="02040503050406030204" pitchFamily="18" charset="0"/>
              <a:ea typeface="Cambria" panose="02040503050406030204" pitchFamily="18" charset="0"/>
            </a:endParaRPr>
          </a:p>
          <a:p>
            <a:endParaRPr lang="en-US" dirty="0"/>
          </a:p>
        </p:txBody>
      </p:sp>
      <p:sp>
        <p:nvSpPr>
          <p:cNvPr id="10" name="Title 9">
            <a:extLst>
              <a:ext uri="{FF2B5EF4-FFF2-40B4-BE49-F238E27FC236}">
                <a16:creationId xmlns:a16="http://schemas.microsoft.com/office/drawing/2014/main" id="{9B4AFAB5-5E6A-D28F-32F6-44FB25FD4CCC}"/>
              </a:ext>
            </a:extLst>
          </p:cNvPr>
          <p:cNvSpPr>
            <a:spLocks noGrp="1"/>
          </p:cNvSpPr>
          <p:nvPr>
            <p:ph type="title"/>
          </p:nvPr>
        </p:nvSpPr>
        <p:spPr/>
        <p:txBody>
          <a:bodyPr>
            <a:normAutofit fontScale="90000"/>
          </a:bodyPr>
          <a:lstStyle/>
          <a:p>
            <a:r>
              <a:rPr lang="en-US" dirty="0"/>
              <a:t>Review CBA</a:t>
            </a:r>
            <a:br>
              <a:rPr lang="en-US" dirty="0"/>
            </a:br>
            <a:endParaRPr lang="en-US" dirty="0"/>
          </a:p>
        </p:txBody>
      </p:sp>
    </p:spTree>
    <p:extLst>
      <p:ext uri="{BB962C8B-B14F-4D97-AF65-F5344CB8AC3E}">
        <p14:creationId xmlns:p14="http://schemas.microsoft.com/office/powerpoint/2010/main" val="23221364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4ECE7-C616-3468-5ACF-490BF1009EC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29C617-6F2E-4628-63C1-8DC7DA95D097}"/>
              </a:ext>
            </a:extLst>
          </p:cNvPr>
          <p:cNvSpPr>
            <a:spLocks noGrp="1"/>
          </p:cNvSpPr>
          <p:nvPr>
            <p:ph sz="half" idx="2"/>
          </p:nvPr>
        </p:nvSpPr>
        <p:spPr>
          <a:xfrm>
            <a:off x="348816" y="1681162"/>
            <a:ext cx="11087280" cy="4390454"/>
          </a:xfrm>
        </p:spPr>
        <p:txBody>
          <a:bodyPr>
            <a:normAutofit/>
          </a:bodyPr>
          <a:lstStyle/>
          <a:p>
            <a:pPr>
              <a:defRPr/>
            </a:pPr>
            <a:r>
              <a:rPr lang="en-US" sz="2600" dirty="0">
                <a:latin typeface="Cambria" panose="02040503050406030204" pitchFamily="18" charset="0"/>
                <a:ea typeface="Cambria" panose="02040503050406030204" pitchFamily="18" charset="0"/>
              </a:rPr>
              <a:t> </a:t>
            </a:r>
            <a:r>
              <a:rPr lang="en-US" sz="2800" dirty="0">
                <a:solidFill>
                  <a:srgbClr val="E7E6E6">
                    <a:lumMod val="25000"/>
                  </a:srgbClr>
                </a:solidFill>
                <a:latin typeface="Cambria" panose="02040503050406030204" pitchFamily="18" charset="0"/>
              </a:rPr>
              <a:t>Grievant</a:t>
            </a:r>
            <a:endParaRPr kumimoji="0" lang="en-US" sz="2800" b="0" i="0" u="none" strike="noStrike" kern="1200" cap="none" spc="0" normalizeH="0" baseline="0" noProof="0" dirty="0">
              <a:ln>
                <a:noFill/>
              </a:ln>
              <a:solidFill>
                <a:srgbClr val="E7E6E6">
                  <a:lumMod val="25000"/>
                </a:srgbClr>
              </a:solidFill>
              <a:effectLst/>
              <a:uLnTx/>
              <a:uFillTx/>
              <a:latin typeface="Cambria" panose="02040503050406030204" pitchFamily="18" charset="0"/>
              <a:ea typeface="Cambria" panose="02040503050406030204" pitchFamily="18" charset="0"/>
              <a:cs typeface="Arial" panose="020B0604020202020204" pitchFamily="34" charset="0"/>
            </a:endParaRPr>
          </a:p>
          <a:p>
            <a:endParaRPr lang="en-US" sz="2600" dirty="0">
              <a:latin typeface="Cambria" panose="02040503050406030204" pitchFamily="18" charset="0"/>
              <a:ea typeface="Cambria" panose="02040503050406030204" pitchFamily="18" charset="0"/>
            </a:endParaRPr>
          </a:p>
          <a:p>
            <a:endParaRPr lang="en-US" dirty="0"/>
          </a:p>
        </p:txBody>
      </p:sp>
      <p:sp>
        <p:nvSpPr>
          <p:cNvPr id="10" name="Title 9">
            <a:extLst>
              <a:ext uri="{FF2B5EF4-FFF2-40B4-BE49-F238E27FC236}">
                <a16:creationId xmlns:a16="http://schemas.microsoft.com/office/drawing/2014/main" id="{19E6C0EF-E9A3-DA6D-0437-14F2577F091C}"/>
              </a:ext>
            </a:extLst>
          </p:cNvPr>
          <p:cNvSpPr>
            <a:spLocks noGrp="1"/>
          </p:cNvSpPr>
          <p:nvPr>
            <p:ph type="title"/>
          </p:nvPr>
        </p:nvSpPr>
        <p:spPr/>
        <p:txBody>
          <a:bodyPr>
            <a:normAutofit fontScale="90000"/>
          </a:bodyPr>
          <a:lstStyle/>
          <a:p>
            <a:r>
              <a:rPr lang="en-US" dirty="0"/>
              <a:t>Review CBA</a:t>
            </a:r>
            <a:br>
              <a:rPr lang="en-US" dirty="0"/>
            </a:br>
            <a:endParaRPr lang="en-US" dirty="0"/>
          </a:p>
        </p:txBody>
      </p:sp>
      <p:pic>
        <p:nvPicPr>
          <p:cNvPr id="3" name="Picture 2">
            <a:extLst>
              <a:ext uri="{FF2B5EF4-FFF2-40B4-BE49-F238E27FC236}">
                <a16:creationId xmlns:a16="http://schemas.microsoft.com/office/drawing/2014/main" id="{525F25C4-FE61-72AF-48E5-3F3323F36D7D}"/>
              </a:ext>
            </a:extLst>
          </p:cNvPr>
          <p:cNvPicPr>
            <a:picLocks noChangeAspect="1"/>
          </p:cNvPicPr>
          <p:nvPr/>
        </p:nvPicPr>
        <p:blipFill>
          <a:blip r:embed="rId2"/>
          <a:stretch>
            <a:fillRect/>
          </a:stretch>
        </p:blipFill>
        <p:spPr>
          <a:xfrm>
            <a:off x="4779150" y="2441362"/>
            <a:ext cx="2633700" cy="1975275"/>
          </a:xfrm>
          <a:prstGeom prst="rect">
            <a:avLst/>
          </a:prstGeom>
        </p:spPr>
      </p:pic>
    </p:spTree>
    <p:extLst>
      <p:ext uri="{BB962C8B-B14F-4D97-AF65-F5344CB8AC3E}">
        <p14:creationId xmlns:p14="http://schemas.microsoft.com/office/powerpoint/2010/main" val="25439509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8A512-E022-AACF-D135-1468DE305A7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1F4E36-3F9F-5CE8-A88E-BFE4E52B03FD}"/>
              </a:ext>
            </a:extLst>
          </p:cNvPr>
          <p:cNvSpPr>
            <a:spLocks noGrp="1"/>
          </p:cNvSpPr>
          <p:nvPr>
            <p:ph sz="half" idx="2"/>
          </p:nvPr>
        </p:nvSpPr>
        <p:spPr>
          <a:xfrm>
            <a:off x="344064" y="1510474"/>
            <a:ext cx="11087280" cy="4390454"/>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600" dirty="0">
                <a:latin typeface="Cambria" panose="02040503050406030204" pitchFamily="18" charset="0"/>
                <a:ea typeface="Cambria" panose="02040503050406030204" pitchFamily="18" charset="0"/>
              </a:rPr>
              <a:t> </a:t>
            </a:r>
            <a:r>
              <a:rPr kumimoji="0" lang="en-US" sz="2800" b="1" i="0" u="none" strike="noStrike" kern="1200" cap="none" spc="0" normalizeH="0" baseline="0" noProof="0" dirty="0">
                <a:ln>
                  <a:noFill/>
                </a:ln>
                <a:solidFill>
                  <a:srgbClr val="E7E6E6">
                    <a:lumMod val="25000"/>
                  </a:srgbClr>
                </a:solidFill>
                <a:effectLst/>
                <a:uLnTx/>
                <a:uFillTx/>
                <a:latin typeface="Cambria" panose="02040503050406030204" pitchFamily="18" charset="0"/>
                <a:ea typeface="+mn-ea"/>
                <a:cs typeface="Arial" panose="020B0604020202020204" pitchFamily="34" charset="0"/>
              </a:rPr>
              <a:t>Who May Grieve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E7E6E6">
                    <a:lumMod val="25000"/>
                  </a:srgbClr>
                </a:solidFill>
                <a:effectLst/>
                <a:uLnTx/>
                <a:uFillTx/>
                <a:latin typeface="Cambria" panose="02040503050406030204" pitchFamily="18" charset="0"/>
                <a:ea typeface="+mn-ea"/>
                <a:cs typeface="Arial" panose="020B0604020202020204" pitchFamily="34" charset="0"/>
              </a:rPr>
              <a:t>“A grievance shall be defined as a claim by the Employer, Union, or employee(s) that the terms of this Agreement have been violated or that there is a question concerning the proper application or interpretation of this Agreement.”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E7E6E6">
                  <a:lumMod val="25000"/>
                </a:srgbClr>
              </a:solidFill>
              <a:effectLst/>
              <a:uLnTx/>
              <a:uFillTx/>
              <a:latin typeface="Cambria" panose="02040503050406030204" pitchFamily="18"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E7E6E6">
                    <a:lumMod val="25000"/>
                  </a:srgbClr>
                </a:solidFill>
                <a:effectLst/>
                <a:uLnTx/>
                <a:uFillTx/>
                <a:latin typeface="Cambria" panose="02040503050406030204" pitchFamily="18" charset="0"/>
                <a:ea typeface="Cambria" panose="02040503050406030204" pitchFamily="18" charset="0"/>
                <a:cs typeface="Arial" panose="020B0604020202020204" pitchFamily="34" charset="0"/>
              </a:rPr>
              <a:t>“In the event an employee, group of employees, or the union, has a dispute or complaint regarding the interpretation or application of any provision of this agreement, such matters will be adjusted according to the grievance procedure.”</a:t>
            </a:r>
          </a:p>
          <a:p>
            <a:pPr>
              <a:defRPr/>
            </a:pPr>
            <a:endParaRPr kumimoji="0" lang="en-US" sz="2800" b="0" i="0" u="none" strike="noStrike" kern="1200" cap="none" spc="0" normalizeH="0" baseline="0" noProof="0" dirty="0">
              <a:ln>
                <a:noFill/>
              </a:ln>
              <a:solidFill>
                <a:srgbClr val="E7E6E6">
                  <a:lumMod val="25000"/>
                </a:srgbClr>
              </a:solidFill>
              <a:effectLst/>
              <a:uLnTx/>
              <a:uFillTx/>
              <a:latin typeface="Cambria" panose="02040503050406030204" pitchFamily="18" charset="0"/>
              <a:ea typeface="Cambria" panose="02040503050406030204" pitchFamily="18" charset="0"/>
              <a:cs typeface="Arial" panose="020B0604020202020204" pitchFamily="34" charset="0"/>
            </a:endParaRPr>
          </a:p>
          <a:p>
            <a:endParaRPr lang="en-US" sz="2600" dirty="0">
              <a:latin typeface="Cambria" panose="02040503050406030204" pitchFamily="18" charset="0"/>
              <a:ea typeface="Cambria" panose="02040503050406030204" pitchFamily="18" charset="0"/>
            </a:endParaRPr>
          </a:p>
          <a:p>
            <a:endParaRPr lang="en-US" dirty="0"/>
          </a:p>
        </p:txBody>
      </p:sp>
      <p:sp>
        <p:nvSpPr>
          <p:cNvPr id="10" name="Title 9">
            <a:extLst>
              <a:ext uri="{FF2B5EF4-FFF2-40B4-BE49-F238E27FC236}">
                <a16:creationId xmlns:a16="http://schemas.microsoft.com/office/drawing/2014/main" id="{695BB43D-EF03-6052-1629-2EB762F14645}"/>
              </a:ext>
            </a:extLst>
          </p:cNvPr>
          <p:cNvSpPr>
            <a:spLocks noGrp="1"/>
          </p:cNvSpPr>
          <p:nvPr>
            <p:ph type="title"/>
          </p:nvPr>
        </p:nvSpPr>
        <p:spPr/>
        <p:txBody>
          <a:bodyPr>
            <a:normAutofit fontScale="90000"/>
          </a:bodyPr>
          <a:lstStyle/>
          <a:p>
            <a:r>
              <a:rPr lang="en-US" dirty="0"/>
              <a:t>Review CBA</a:t>
            </a:r>
            <a:br>
              <a:rPr lang="en-US" dirty="0"/>
            </a:br>
            <a:endParaRPr lang="en-US" dirty="0"/>
          </a:p>
        </p:txBody>
      </p:sp>
    </p:spTree>
    <p:extLst>
      <p:ext uri="{BB962C8B-B14F-4D97-AF65-F5344CB8AC3E}">
        <p14:creationId xmlns:p14="http://schemas.microsoft.com/office/powerpoint/2010/main" val="9242469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FFD82-9444-7048-DF67-233DDA032A6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447404-DF0A-FDD5-BEF5-4EFBD2D06948}"/>
              </a:ext>
            </a:extLst>
          </p:cNvPr>
          <p:cNvSpPr>
            <a:spLocks noGrp="1"/>
          </p:cNvSpPr>
          <p:nvPr>
            <p:ph sz="half" idx="2"/>
          </p:nvPr>
        </p:nvSpPr>
        <p:spPr>
          <a:xfrm>
            <a:off x="344064" y="1510474"/>
            <a:ext cx="11087280" cy="4390454"/>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600" dirty="0">
                <a:latin typeface="Cambria" panose="02040503050406030204" pitchFamily="18" charset="0"/>
                <a:ea typeface="Cambria" panose="02040503050406030204" pitchFamily="18" charset="0"/>
              </a:rPr>
              <a:t> </a:t>
            </a:r>
            <a:r>
              <a:rPr kumimoji="0" lang="en-US" sz="2800" b="1" i="0" u="none" strike="noStrike" kern="1200" cap="none" spc="0" normalizeH="0" baseline="0" noProof="0" dirty="0">
                <a:ln>
                  <a:noFill/>
                </a:ln>
                <a:solidFill>
                  <a:srgbClr val="E7E6E6">
                    <a:lumMod val="25000"/>
                  </a:srgbClr>
                </a:solidFill>
                <a:effectLst/>
                <a:uLnTx/>
                <a:uFillTx/>
                <a:latin typeface="Cambria" panose="02040503050406030204" pitchFamily="18" charset="0"/>
                <a:ea typeface="+mn-ea"/>
                <a:cs typeface="Arial" panose="020B0604020202020204" pitchFamily="34" charset="0"/>
              </a:rPr>
              <a:t> </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Arbitrability</a:t>
            </a:r>
          </a:p>
          <a:p>
            <a:pPr marL="800100" marR="0" lvl="1" indent="-3429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Substantive</a:t>
            </a:r>
          </a:p>
          <a:p>
            <a:pPr marL="800100" marR="0" lvl="1" indent="-3429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Procedural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E7E6E6">
                  <a:lumMod val="25000"/>
                </a:srgbClr>
              </a:solidFill>
              <a:effectLst/>
              <a:uLnTx/>
              <a:uFillTx/>
              <a:latin typeface="Cambria" panose="02040503050406030204" pitchFamily="18" charset="0"/>
              <a:ea typeface="Cambria" panose="02040503050406030204" pitchFamily="18" charset="0"/>
              <a:cs typeface="Arial" panose="020B0604020202020204" pitchFamily="34" charset="0"/>
            </a:endParaRPr>
          </a:p>
          <a:p>
            <a:pPr>
              <a:defRPr/>
            </a:pPr>
            <a:endParaRPr kumimoji="0" lang="en-US" sz="2800" b="0" i="0" u="none" strike="noStrike" kern="1200" cap="none" spc="0" normalizeH="0" baseline="0" noProof="0" dirty="0">
              <a:ln>
                <a:noFill/>
              </a:ln>
              <a:solidFill>
                <a:srgbClr val="E7E6E6">
                  <a:lumMod val="25000"/>
                </a:srgbClr>
              </a:solidFill>
              <a:effectLst/>
              <a:uLnTx/>
              <a:uFillTx/>
              <a:latin typeface="Cambria" panose="02040503050406030204" pitchFamily="18" charset="0"/>
              <a:ea typeface="Cambria" panose="02040503050406030204" pitchFamily="18" charset="0"/>
              <a:cs typeface="Arial" panose="020B0604020202020204" pitchFamily="34" charset="0"/>
            </a:endParaRPr>
          </a:p>
          <a:p>
            <a:endParaRPr lang="en-US" sz="2600" dirty="0">
              <a:latin typeface="Cambria" panose="02040503050406030204" pitchFamily="18" charset="0"/>
              <a:ea typeface="Cambria" panose="02040503050406030204" pitchFamily="18" charset="0"/>
            </a:endParaRPr>
          </a:p>
          <a:p>
            <a:endParaRPr lang="en-US" dirty="0"/>
          </a:p>
        </p:txBody>
      </p:sp>
      <p:sp>
        <p:nvSpPr>
          <p:cNvPr id="10" name="Title 9">
            <a:extLst>
              <a:ext uri="{FF2B5EF4-FFF2-40B4-BE49-F238E27FC236}">
                <a16:creationId xmlns:a16="http://schemas.microsoft.com/office/drawing/2014/main" id="{2D743FF2-B517-F797-4CB8-54CB6936F780}"/>
              </a:ext>
            </a:extLst>
          </p:cNvPr>
          <p:cNvSpPr>
            <a:spLocks noGrp="1"/>
          </p:cNvSpPr>
          <p:nvPr>
            <p:ph type="title"/>
          </p:nvPr>
        </p:nvSpPr>
        <p:spPr/>
        <p:txBody>
          <a:bodyPr>
            <a:normAutofit fontScale="90000"/>
          </a:bodyPr>
          <a:lstStyle/>
          <a:p>
            <a:r>
              <a:rPr lang="en-US" dirty="0"/>
              <a:t>Review CBA</a:t>
            </a:r>
            <a:br>
              <a:rPr lang="en-US" dirty="0"/>
            </a:br>
            <a:endParaRPr lang="en-US" dirty="0"/>
          </a:p>
        </p:txBody>
      </p:sp>
      <p:pic>
        <p:nvPicPr>
          <p:cNvPr id="5" name="Picture 4">
            <a:extLst>
              <a:ext uri="{FF2B5EF4-FFF2-40B4-BE49-F238E27FC236}">
                <a16:creationId xmlns:a16="http://schemas.microsoft.com/office/drawing/2014/main" id="{F12BD0BC-3DF5-3959-7DB4-A7A570E646A7}"/>
              </a:ext>
            </a:extLst>
          </p:cNvPr>
          <p:cNvPicPr>
            <a:picLocks noChangeAspect="1"/>
          </p:cNvPicPr>
          <p:nvPr/>
        </p:nvPicPr>
        <p:blipFill>
          <a:blip r:embed="rId2"/>
          <a:stretch>
            <a:fillRect/>
          </a:stretch>
        </p:blipFill>
        <p:spPr>
          <a:xfrm>
            <a:off x="4294060" y="3705701"/>
            <a:ext cx="2543175" cy="1800225"/>
          </a:xfrm>
          <a:prstGeom prst="rect">
            <a:avLst/>
          </a:prstGeom>
        </p:spPr>
      </p:pic>
    </p:spTree>
    <p:extLst>
      <p:ext uri="{BB962C8B-B14F-4D97-AF65-F5344CB8AC3E}">
        <p14:creationId xmlns:p14="http://schemas.microsoft.com/office/powerpoint/2010/main" val="29348792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F25E9-BA7D-AB01-1CEC-C8583B36B38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889D08-42B4-B11B-5ABE-D40D4882D345}"/>
              </a:ext>
            </a:extLst>
          </p:cNvPr>
          <p:cNvSpPr>
            <a:spLocks noGrp="1"/>
          </p:cNvSpPr>
          <p:nvPr>
            <p:ph sz="half" idx="2"/>
          </p:nvPr>
        </p:nvSpPr>
        <p:spPr>
          <a:xfrm>
            <a:off x="344064" y="1510474"/>
            <a:ext cx="11087280" cy="4390454"/>
          </a:xfrm>
        </p:spPr>
        <p:txBody>
          <a:bodyPr>
            <a:normAutofit/>
          </a:bodyPr>
          <a:lstStyle/>
          <a:p>
            <a:pPr marL="0" indent="0">
              <a:buNone/>
            </a:pPr>
            <a:r>
              <a:rPr kumimoji="0" lang="en-US" sz="2800" b="1" i="0" u="none" strike="noStrike" kern="1200" cap="none" spc="0" normalizeH="0" baseline="0" noProof="0" dirty="0">
                <a:ln>
                  <a:noFill/>
                </a:ln>
                <a:solidFill>
                  <a:srgbClr val="E7E6E6">
                    <a:lumMod val="25000"/>
                  </a:srgbClr>
                </a:solidFill>
                <a:effectLst/>
                <a:uLnTx/>
                <a:uFillTx/>
                <a:latin typeface="Cambria" panose="02040503050406030204" pitchFamily="18" charset="0"/>
                <a:ea typeface="+mn-ea"/>
                <a:cs typeface="Arial" panose="020B0604020202020204" pitchFamily="34" charset="0"/>
              </a:rPr>
              <a:t>Substantive Arbitrability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E7E6E6">
                    <a:lumMod val="25000"/>
                  </a:srgbClr>
                </a:solidFill>
                <a:effectLst/>
                <a:uLnTx/>
                <a:uFillTx/>
                <a:latin typeface="Cambria" panose="02040503050406030204" pitchFamily="18" charset="0"/>
                <a:ea typeface="+mn-ea"/>
                <a:cs typeface="Arial" panose="020B0604020202020204" pitchFamily="34" charset="0"/>
              </a:rPr>
              <a:t>“Unless otherwise expressly limited by the terms of this Agreement, the exercise of any management prerogative, function, or right is not subject to the Grievance Procedure and Arbitration, and is not within the jurisdiction of any arbitrator.”</a:t>
            </a:r>
          </a:p>
          <a:p>
            <a:pPr marL="0" indent="0">
              <a:buNone/>
            </a:pPr>
            <a:r>
              <a:rPr lang="en-US" sz="2400" dirty="0"/>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E7E6E6">
                  <a:lumMod val="25000"/>
                </a:srgbClr>
              </a:solidFill>
              <a:effectLst/>
              <a:uLnTx/>
              <a:uFillTx/>
              <a:latin typeface="Cambria" panose="02040503050406030204" pitchFamily="18" charset="0"/>
              <a:ea typeface="Cambria" panose="02040503050406030204" pitchFamily="18" charset="0"/>
              <a:cs typeface="Arial" panose="020B0604020202020204" pitchFamily="34" charset="0"/>
            </a:endParaRPr>
          </a:p>
          <a:p>
            <a:pPr>
              <a:defRPr/>
            </a:pPr>
            <a:endParaRPr kumimoji="0" lang="en-US" sz="2800" b="0" i="0" u="none" strike="noStrike" kern="1200" cap="none" spc="0" normalizeH="0" baseline="0" noProof="0" dirty="0">
              <a:ln>
                <a:noFill/>
              </a:ln>
              <a:solidFill>
                <a:srgbClr val="E7E6E6">
                  <a:lumMod val="25000"/>
                </a:srgbClr>
              </a:solidFill>
              <a:effectLst/>
              <a:uLnTx/>
              <a:uFillTx/>
              <a:latin typeface="Cambria" panose="02040503050406030204" pitchFamily="18" charset="0"/>
              <a:ea typeface="Cambria" panose="02040503050406030204" pitchFamily="18" charset="0"/>
              <a:cs typeface="Arial" panose="020B0604020202020204" pitchFamily="34" charset="0"/>
            </a:endParaRPr>
          </a:p>
          <a:p>
            <a:endParaRPr lang="en-US" sz="2600" dirty="0">
              <a:latin typeface="Cambria" panose="02040503050406030204" pitchFamily="18" charset="0"/>
              <a:ea typeface="Cambria" panose="02040503050406030204" pitchFamily="18" charset="0"/>
            </a:endParaRPr>
          </a:p>
          <a:p>
            <a:endParaRPr lang="en-US" dirty="0"/>
          </a:p>
        </p:txBody>
      </p:sp>
      <p:sp>
        <p:nvSpPr>
          <p:cNvPr id="10" name="Title 9">
            <a:extLst>
              <a:ext uri="{FF2B5EF4-FFF2-40B4-BE49-F238E27FC236}">
                <a16:creationId xmlns:a16="http://schemas.microsoft.com/office/drawing/2014/main" id="{4888AEC5-666B-850F-9BA5-AD6BA780A207}"/>
              </a:ext>
            </a:extLst>
          </p:cNvPr>
          <p:cNvSpPr>
            <a:spLocks noGrp="1"/>
          </p:cNvSpPr>
          <p:nvPr>
            <p:ph type="title"/>
          </p:nvPr>
        </p:nvSpPr>
        <p:spPr/>
        <p:txBody>
          <a:bodyPr>
            <a:normAutofit fontScale="90000"/>
          </a:bodyPr>
          <a:lstStyle/>
          <a:p>
            <a:r>
              <a:rPr lang="en-US" dirty="0"/>
              <a:t>Review CBA</a:t>
            </a:r>
            <a:br>
              <a:rPr lang="en-US" dirty="0"/>
            </a:br>
            <a:endParaRPr lang="en-US" dirty="0"/>
          </a:p>
        </p:txBody>
      </p:sp>
    </p:spTree>
    <p:extLst>
      <p:ext uri="{BB962C8B-B14F-4D97-AF65-F5344CB8AC3E}">
        <p14:creationId xmlns:p14="http://schemas.microsoft.com/office/powerpoint/2010/main" val="16270584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90FEC-FFF1-12B3-64F7-90F50A7A9F6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4A7C86-5F5D-608D-512C-252AE6389B29}"/>
              </a:ext>
            </a:extLst>
          </p:cNvPr>
          <p:cNvSpPr>
            <a:spLocks noGrp="1"/>
          </p:cNvSpPr>
          <p:nvPr>
            <p:ph sz="half" idx="2"/>
          </p:nvPr>
        </p:nvSpPr>
        <p:spPr>
          <a:xfrm>
            <a:off x="344064" y="1510474"/>
            <a:ext cx="11087280" cy="4390454"/>
          </a:xfrm>
        </p:spPr>
        <p:txBody>
          <a:bodyPr>
            <a:normAutofit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E7E6E6">
                    <a:lumMod val="25000"/>
                  </a:srgbClr>
                </a:solidFill>
                <a:effectLst/>
                <a:uLnTx/>
                <a:uFillTx/>
                <a:latin typeface="Cambria" panose="02040503050406030204" pitchFamily="18" charset="0"/>
                <a:ea typeface="+mn-ea"/>
                <a:cs typeface="Arial" panose="020B0604020202020204" pitchFamily="34" charset="0"/>
              </a:rPr>
              <a:t> Modified Just Cause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E7E6E6">
                    <a:lumMod val="25000"/>
                  </a:srgbClr>
                </a:solidFill>
                <a:effectLst/>
                <a:uLnTx/>
                <a:uFillTx/>
                <a:latin typeface="Cambria" panose="02040503050406030204" pitchFamily="18" charset="0"/>
                <a:ea typeface="+mn-ea"/>
                <a:cs typeface="Arial" panose="020B0604020202020204" pitchFamily="34" charset="0"/>
              </a:rPr>
              <a:t>“In grievances involving the discipline or discharge of any employee, the arbitrator's jurisdiction and authority shall be limited to deciding whether the employee committed the offense for which the discipline or discharge was imposed and/or whether the Employer followed the steps of discipline set forth in Section 21.2. If the arbitrator decides that the employee did commit the offense and/or that the Employer followed the steps of progressive discipline set forth above, if required, the arbitrator shall deny the grievance and shall have no authority to alter, modify, or rescind the discipline or discharge imposed by the Employer.  The arbitrator shall not substitute his own judgment for that of the Employer.”</a:t>
            </a:r>
          </a:p>
          <a:p>
            <a:pPr marL="0" indent="0">
              <a:buNone/>
            </a:pPr>
            <a:endParaRPr lang="en-US" sz="2400"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E7E6E6">
                  <a:lumMod val="25000"/>
                </a:srgbClr>
              </a:solidFill>
              <a:effectLst/>
              <a:uLnTx/>
              <a:uFillTx/>
              <a:latin typeface="Cambria" panose="02040503050406030204" pitchFamily="18" charset="0"/>
              <a:ea typeface="Cambria" panose="02040503050406030204" pitchFamily="18" charset="0"/>
              <a:cs typeface="Arial" panose="020B0604020202020204" pitchFamily="34" charset="0"/>
            </a:endParaRPr>
          </a:p>
          <a:p>
            <a:pPr>
              <a:defRPr/>
            </a:pPr>
            <a:endParaRPr kumimoji="0" lang="en-US" sz="2800" b="0" i="0" u="none" strike="noStrike" kern="1200" cap="none" spc="0" normalizeH="0" baseline="0" noProof="0" dirty="0">
              <a:ln>
                <a:noFill/>
              </a:ln>
              <a:solidFill>
                <a:srgbClr val="E7E6E6">
                  <a:lumMod val="25000"/>
                </a:srgbClr>
              </a:solidFill>
              <a:effectLst/>
              <a:uLnTx/>
              <a:uFillTx/>
              <a:latin typeface="Cambria" panose="02040503050406030204" pitchFamily="18" charset="0"/>
              <a:ea typeface="Cambria" panose="02040503050406030204" pitchFamily="18" charset="0"/>
              <a:cs typeface="Arial" panose="020B0604020202020204" pitchFamily="34" charset="0"/>
            </a:endParaRPr>
          </a:p>
          <a:p>
            <a:endParaRPr lang="en-US" sz="2600" dirty="0">
              <a:latin typeface="Cambria" panose="02040503050406030204" pitchFamily="18" charset="0"/>
              <a:ea typeface="Cambria" panose="02040503050406030204" pitchFamily="18" charset="0"/>
            </a:endParaRPr>
          </a:p>
          <a:p>
            <a:endParaRPr lang="en-US" dirty="0"/>
          </a:p>
        </p:txBody>
      </p:sp>
      <p:sp>
        <p:nvSpPr>
          <p:cNvPr id="10" name="Title 9">
            <a:extLst>
              <a:ext uri="{FF2B5EF4-FFF2-40B4-BE49-F238E27FC236}">
                <a16:creationId xmlns:a16="http://schemas.microsoft.com/office/drawing/2014/main" id="{3D670CF5-19DE-59C0-3414-71C6D668B585}"/>
              </a:ext>
            </a:extLst>
          </p:cNvPr>
          <p:cNvSpPr>
            <a:spLocks noGrp="1"/>
          </p:cNvSpPr>
          <p:nvPr>
            <p:ph type="title"/>
          </p:nvPr>
        </p:nvSpPr>
        <p:spPr/>
        <p:txBody>
          <a:bodyPr>
            <a:normAutofit fontScale="90000"/>
          </a:bodyPr>
          <a:lstStyle/>
          <a:p>
            <a:r>
              <a:rPr lang="en-US" dirty="0"/>
              <a:t>Review CBA</a:t>
            </a:r>
            <a:br>
              <a:rPr lang="en-US" dirty="0"/>
            </a:br>
            <a:endParaRPr lang="en-US" dirty="0"/>
          </a:p>
        </p:txBody>
      </p:sp>
    </p:spTree>
    <p:extLst>
      <p:ext uri="{BB962C8B-B14F-4D97-AF65-F5344CB8AC3E}">
        <p14:creationId xmlns:p14="http://schemas.microsoft.com/office/powerpoint/2010/main" val="4040403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theme/theme1.xml><?xml version="1.0" encoding="utf-8"?>
<a:theme xmlns:a="http://schemas.openxmlformats.org/drawingml/2006/main" name="Office Theme">
  <a:themeElements>
    <a:clrScheme name="Custom 17">
      <a:dk1>
        <a:sysClr val="windowText" lastClr="000000"/>
      </a:dk1>
      <a:lt1>
        <a:sysClr val="window" lastClr="FFFFFF"/>
      </a:lt1>
      <a:dk2>
        <a:srgbClr val="195073"/>
      </a:dk2>
      <a:lt2>
        <a:srgbClr val="E0F8F9"/>
      </a:lt2>
      <a:accent1>
        <a:srgbClr val="85D0CF"/>
      </a:accent1>
      <a:accent2>
        <a:srgbClr val="3A9DB0"/>
      </a:accent2>
      <a:accent3>
        <a:srgbClr val="E3412B"/>
      </a:accent3>
      <a:accent4>
        <a:srgbClr val="B01116"/>
      </a:accent4>
      <a:accent5>
        <a:srgbClr val="D7EA81"/>
      </a:accent5>
      <a:accent6>
        <a:srgbClr val="FFEF29"/>
      </a:accent6>
      <a:hlink>
        <a:srgbClr val="195073"/>
      </a:hlink>
      <a:folHlink>
        <a:srgbClr val="19507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sher Phillips Template 1.pptx" id="{5377401D-02A2-4C56-A613-63332D6B013C}" vid="{3335AD50-1472-402B-A7C7-B0E72EBAC2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item5.xml><?xml version="1.0" encoding="utf-8"?>
<properties xmlns="http://www.imanage.com/work/xmlschema">
  <documentid>FP!56686468.1</documentid>
  <senderid>SDAVIS</senderid>
  <senderemail>SDAVIS@FISHERPHILLIPS.COM</senderemail>
  <lastmodified>2025-09-12T11:56:47.0000000-07:00</lastmodified>
  <database>FP</database>
</properties>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E99A03F185E73C418522D2C2387D2B2A" ma:contentTypeVersion="16" ma:contentTypeDescription="Create a new document." ma:contentTypeScope="" ma:versionID="c5b0c428dfab1cdc55dbc3bc23743ad6">
  <xsd:schema xmlns:xsd="http://www.w3.org/2001/XMLSchema" xmlns:xs="http://www.w3.org/2001/XMLSchema" xmlns:p="http://schemas.microsoft.com/office/2006/metadata/properties" xmlns:ns2="15f5827b-d2af-4fef-8667-57ea004e7325" xmlns:ns3="6bdbac1c-f191-4057-8a36-762bf625d452" targetNamespace="http://schemas.microsoft.com/office/2006/metadata/properties" ma:root="true" ma:fieldsID="84cd06f434899a75a1b68f22bd29406d" ns2:_="" ns3:_="">
    <xsd:import namespace="15f5827b-d2af-4fef-8667-57ea004e7325"/>
    <xsd:import namespace="6bdbac1c-f191-4057-8a36-762bf625d45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2:MediaLengthInSeconds" minOccurs="0"/>
                <xsd:element ref="ns2:MediaServiceObjectDetectorVersions" minOccurs="0"/>
                <xsd:element ref="ns2:MediaServiceSearchProperties" minOccurs="0"/>
                <xsd:element ref="ns3:_dlc_DocId" minOccurs="0"/>
                <xsd:element ref="ns3:_dlc_DocIdUrl" minOccurs="0"/>
                <xsd:element ref="ns3:_dlc_DocIdPersistId"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f5827b-d2af-4fef-8667-57ea004e73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d31c41fe-c4e0-4f9c-a920-af92ed3af46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bdbac1c-f191-4057-8a36-762bf625d452" elementFormDefault="qualified">
    <xsd:import namespace="http://schemas.microsoft.com/office/2006/documentManagement/types"/>
    <xsd:import namespace="http://schemas.microsoft.com/office/infopath/2007/PartnerControls"/>
    <xsd:element name="_dlc_DocId" ma:index="21" nillable="true" ma:displayName="Document ID Value" ma:description="The value of the document ID assigned to this item." ma:indexed="true"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TaxCatchAll" ma:index="26" nillable="true" ma:displayName="Taxonomy Catch All Column" ma:hidden="true" ma:list="{f8989af6-33d2-4447-bef8-8ffdc3315c3a}" ma:internalName="TaxCatchAll" ma:showField="CatchAllData" ma:web="6bdbac1c-f191-4057-8a36-762bf625d4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6bdbac1c-f191-4057-8a36-762bf625d452">3FWKH4NHSM2Y-1790027531-1163</_dlc_DocId>
    <_dlc_DocIdUrl xmlns="6bdbac1c-f191-4057-8a36-762bf625d452">
      <Url>https://fisherphillips.sharepoint.com/sites/Marketing/_layouts/15/DocIdRedir.aspx?ID=3FWKH4NHSM2Y-1790027531-1163</Url>
      <Description>3FWKH4NHSM2Y-1790027531-1163</Description>
    </_dlc_DocIdUrl>
    <TaxCatchAll xmlns="6bdbac1c-f191-4057-8a36-762bf625d452" xsi:nil="true"/>
    <lcf76f155ced4ddcb4097134ff3c332f xmlns="15f5827b-d2af-4fef-8667-57ea004e732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3CA185B-431A-4953-B162-11E8C18366B9}">
  <ds:schemaRefs>
    <ds:schemaRef ds:uri="http://schemas.microsoft.com/sharepoint/events"/>
  </ds:schemaRefs>
</ds:datastoreItem>
</file>

<file path=customXml/itemProps2.xml><?xml version="1.0" encoding="utf-8"?>
<ds:datastoreItem xmlns:ds="http://schemas.openxmlformats.org/officeDocument/2006/customXml" ds:itemID="{11C4EF68-034D-4002-9269-B584CC5ABC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f5827b-d2af-4fef-8667-57ea004e7325"/>
    <ds:schemaRef ds:uri="6bdbac1c-f191-4057-8a36-762bf625d4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A41F72-0AB8-411E-B589-DDDA3B33B93C}">
  <ds:schemaRefs>
    <ds:schemaRef ds:uri="http://schemas.microsoft.com/sharepoint/v3/contenttype/forms"/>
  </ds:schemaRefs>
</ds:datastoreItem>
</file>

<file path=customXml/itemProps4.xml><?xml version="1.0" encoding="utf-8"?>
<ds:datastoreItem xmlns:ds="http://schemas.openxmlformats.org/officeDocument/2006/customXml" ds:itemID="{057A47C1-DF58-4380-B2D9-209CC6164583}">
  <ds:schemaRefs>
    <ds:schemaRef ds:uri="15f5827b-d2af-4fef-8667-57ea004e7325"/>
    <ds:schemaRef ds:uri="http://purl.org/dc/elements/1.1/"/>
    <ds:schemaRef ds:uri="http://schemas.microsoft.com/office/infopath/2007/PartnerControls"/>
    <ds:schemaRef ds:uri="http://purl.org/dc/dcmitype/"/>
    <ds:schemaRef ds:uri="http://schemas.microsoft.com/office/2006/metadata/properties"/>
    <ds:schemaRef ds:uri="http://schemas.openxmlformats.org/package/2006/metadata/core-properties"/>
    <ds:schemaRef ds:uri="http://schemas.microsoft.com/office/2006/documentManagement/types"/>
    <ds:schemaRef ds:uri="http://purl.org/dc/terms/"/>
    <ds:schemaRef ds:uri="http://www.w3.org/XML/1998/namespace"/>
    <ds:schemaRef ds:uri="6bdbac1c-f191-4057-8a36-762bf625d452"/>
  </ds:schemaRefs>
</ds:datastoreItem>
</file>

<file path=docProps/app.xml><?xml version="1.0" encoding="utf-8"?>
<Properties xmlns="http://schemas.openxmlformats.org/officeDocument/2006/extended-properties" xmlns:vt="http://schemas.openxmlformats.org/officeDocument/2006/docPropsVTypes">
  <Template>PPT Tip Pooling</Template>
  <TotalTime>374</TotalTime>
  <Words>879</Words>
  <Application>Microsoft Office PowerPoint</Application>
  <PresentationFormat>Widescreen</PresentationFormat>
  <Paragraphs>156</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Cambria</vt:lpstr>
      <vt:lpstr>Courier New</vt:lpstr>
      <vt:lpstr>Office Theme</vt:lpstr>
      <vt:lpstr>How Cases Are Won (or Lost) in the Preparation</vt:lpstr>
      <vt:lpstr> How Cases Are Won (or Lost) in the Preparation </vt:lpstr>
      <vt:lpstr>Review CBA </vt:lpstr>
      <vt:lpstr>Review CBA </vt:lpstr>
      <vt:lpstr>Review CBA </vt:lpstr>
      <vt:lpstr>Review CBA </vt:lpstr>
      <vt:lpstr>Review CBA </vt:lpstr>
      <vt:lpstr>Review CBA </vt:lpstr>
      <vt:lpstr>Review CBA </vt:lpstr>
      <vt:lpstr>Review CBA </vt:lpstr>
      <vt:lpstr>Review CBA </vt:lpstr>
      <vt:lpstr>Review CBA </vt:lpstr>
      <vt:lpstr>Grievance Processing </vt:lpstr>
      <vt:lpstr>Grievance Processing: Grievance Meetings </vt:lpstr>
      <vt:lpstr>Grievance Processing: Drafting Grievance Responses </vt:lpstr>
      <vt:lpstr>Arbitration Preparation </vt:lpstr>
      <vt:lpstr>Arbitration Preparation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Media Relations Stats</dc:title>
  <dc:creator>Shanks, Taycae</dc:creator>
  <cp:lastModifiedBy>Davis, Stephanie</cp:lastModifiedBy>
  <cp:revision>121</cp:revision>
  <dcterms:created xsi:type="dcterms:W3CDTF">2022-11-18T16:23:44Z</dcterms:created>
  <dcterms:modified xsi:type="dcterms:W3CDTF">2025-09-12T18:56:47Z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0x010100E99A03F185E73C418522D2C2387D2B2A</vt:lpwstr>
  </property>
  <property fmtid="{D5CDD505-2E9C-101B-9397-08002B2CF9AE}" pid="3" name="MediaServiceImageTags">
    <vt:lpwstr/>
  </property>
  <property fmtid="{D5CDD505-2E9C-101B-9397-08002B2CF9AE}" pid="4" name="Order">
    <vt:r8>1356300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_dlc_DocIdItemGuid">
    <vt:lpwstr>1da86c0d-a814-4168-8a6c-04556db9cbe9</vt:lpwstr>
  </property>
</Properties>
</file>