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6" r:id="rId1"/>
  </p:sldMasterIdLst>
  <p:notesMasterIdLst>
    <p:notesMasterId r:id="rId12"/>
  </p:notesMasterIdLst>
  <p:sldIdLst>
    <p:sldId id="256" r:id="rId2"/>
    <p:sldId id="266" r:id="rId3"/>
    <p:sldId id="257" r:id="rId4"/>
    <p:sldId id="258" r:id="rId5"/>
    <p:sldId id="259" r:id="rId6"/>
    <p:sldId id="261" r:id="rId7"/>
    <p:sldId id="262" r:id="rId8"/>
    <p:sldId id="263" r:id="rId9"/>
    <p:sldId id="264"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autoAdjust="0"/>
  </p:normalViewPr>
  <p:slideViewPr>
    <p:cSldViewPr snapToGrid="0">
      <p:cViewPr varScale="1">
        <p:scale>
          <a:sx n="110" d="100"/>
          <a:sy n="110" d="100"/>
        </p:scale>
        <p:origin x="660"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30" d="100"/>
          <a:sy n="130" d="100"/>
        </p:scale>
        <p:origin x="1752"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52E00-B0BE-4DC9-8CCA-20F8BAD2E80A}" type="datetimeFigureOut">
              <a:rPr lang="en-US" smtClean="0"/>
              <a:t>6/11/2018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20D3A-01B7-4B20-84D7-E129C2ADF20C}" type="slidenum">
              <a:rPr lang="en-US" smtClean="0"/>
              <a:t>‹#›</a:t>
            </a:fld>
            <a:endParaRPr lang="en-US" dirty="0"/>
          </a:p>
        </p:txBody>
      </p:sp>
    </p:spTree>
    <p:extLst>
      <p:ext uri="{BB962C8B-B14F-4D97-AF65-F5344CB8AC3E}">
        <p14:creationId xmlns:p14="http://schemas.microsoft.com/office/powerpoint/2010/main" val="128882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0D3A-01B7-4B20-84D7-E129C2ADF20C}" type="slidenum">
              <a:rPr lang="en-US" smtClean="0"/>
              <a:t>1</a:t>
            </a:fld>
            <a:endParaRPr lang="en-US" dirty="0"/>
          </a:p>
        </p:txBody>
      </p:sp>
    </p:spTree>
    <p:extLst>
      <p:ext uri="{BB962C8B-B14F-4D97-AF65-F5344CB8AC3E}">
        <p14:creationId xmlns:p14="http://schemas.microsoft.com/office/powerpoint/2010/main" val="1256128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5709138"/>
            <a:ext cx="5486400" cy="2291862"/>
          </a:xfrm>
        </p:spPr>
        <p:txBody>
          <a:bodyPr/>
          <a:lstStyle/>
          <a:p>
            <a:r>
              <a:rPr lang="en-US" dirty="0"/>
              <a:t>Montana is looking at its workers’ compensation physician requirements. Montana currently requires a physician to be licenses by the state and have admitting privileges to practice in one or more hospitals, if any, in the area where the physician is located.</a:t>
            </a:r>
          </a:p>
          <a:p>
            <a:r>
              <a:rPr lang="en-US" dirty="0"/>
              <a:t>I am sure other jurisdictions have state licensure requirements, do other jurisdictions also have admitting privilege or other requirements?</a:t>
            </a:r>
          </a:p>
          <a:p>
            <a:endParaRPr lang="en-US" dirty="0"/>
          </a:p>
        </p:txBody>
      </p:sp>
      <p:sp>
        <p:nvSpPr>
          <p:cNvPr id="4" name="Slide Number Placeholder 3"/>
          <p:cNvSpPr>
            <a:spLocks noGrp="1"/>
          </p:cNvSpPr>
          <p:nvPr>
            <p:ph type="sldNum" sz="quarter" idx="10"/>
          </p:nvPr>
        </p:nvSpPr>
        <p:spPr/>
        <p:txBody>
          <a:bodyPr/>
          <a:lstStyle/>
          <a:p>
            <a:fld id="{E1620D3A-01B7-4B20-84D7-E129C2ADF20C}" type="slidenum">
              <a:rPr lang="en-US" smtClean="0"/>
              <a:t>3</a:t>
            </a:fld>
            <a:endParaRPr lang="en-US" dirty="0"/>
          </a:p>
        </p:txBody>
      </p:sp>
      <p:graphicFrame>
        <p:nvGraphicFramePr>
          <p:cNvPr id="5" name="Table 4">
            <a:extLst>
              <a:ext uri="{FF2B5EF4-FFF2-40B4-BE49-F238E27FC236}">
                <a16:creationId xmlns:a16="http://schemas.microsoft.com/office/drawing/2014/main" id="{CB0218F8-5F4F-4788-BFF8-D7D7BBC3603B}"/>
              </a:ext>
            </a:extLst>
          </p:cNvPr>
          <p:cNvGraphicFramePr>
            <a:graphicFrameLocks noGrp="1"/>
          </p:cNvGraphicFramePr>
          <p:nvPr/>
        </p:nvGraphicFramePr>
        <p:xfrm>
          <a:off x="1719327" y="1371600"/>
          <a:ext cx="4275074" cy="3227642"/>
        </p:xfrm>
        <a:graphic>
          <a:graphicData uri="http://schemas.openxmlformats.org/drawingml/2006/table">
            <a:tbl>
              <a:tblPr firstRow="1" firstCol="1" bandRow="1">
                <a:tableStyleId>{5C22544A-7EE6-4342-B048-85BDC9FD1C3A}</a:tableStyleId>
              </a:tblPr>
              <a:tblGrid>
                <a:gridCol w="1408097">
                  <a:extLst>
                    <a:ext uri="{9D8B030D-6E8A-4147-A177-3AD203B41FA5}">
                      <a16:colId xmlns:a16="http://schemas.microsoft.com/office/drawing/2014/main" val="104606383"/>
                    </a:ext>
                  </a:extLst>
                </a:gridCol>
                <a:gridCol w="1454263">
                  <a:extLst>
                    <a:ext uri="{9D8B030D-6E8A-4147-A177-3AD203B41FA5}">
                      <a16:colId xmlns:a16="http://schemas.microsoft.com/office/drawing/2014/main" val="3053856108"/>
                    </a:ext>
                  </a:extLst>
                </a:gridCol>
                <a:gridCol w="1412714">
                  <a:extLst>
                    <a:ext uri="{9D8B030D-6E8A-4147-A177-3AD203B41FA5}">
                      <a16:colId xmlns:a16="http://schemas.microsoft.com/office/drawing/2014/main" val="676510916"/>
                    </a:ext>
                  </a:extLst>
                </a:gridCol>
              </a:tblGrid>
              <a:tr h="292570">
                <a:tc>
                  <a:txBody>
                    <a:bodyPr/>
                    <a:lstStyle/>
                    <a:p>
                      <a:pPr marL="0" marR="0" algn="ctr">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Licensure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Admitting Privileges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808621667"/>
                  </a:ext>
                </a:extLst>
              </a:tr>
              <a:tr h="292570">
                <a:tc>
                  <a:txBody>
                    <a:bodyPr/>
                    <a:lstStyle/>
                    <a:p>
                      <a:pPr marL="0" marR="0" algn="ctr">
                        <a:lnSpc>
                          <a:spcPct val="107000"/>
                        </a:lnSpc>
                        <a:spcBef>
                          <a:spcPts val="0"/>
                        </a:spcBef>
                        <a:spcAft>
                          <a:spcPts val="0"/>
                        </a:spcAft>
                      </a:pPr>
                      <a:r>
                        <a:rPr lang="en-US" sz="1000" dirty="0">
                          <a:effectLst/>
                        </a:rPr>
                        <a:t>Montana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373167133"/>
                  </a:ext>
                </a:extLst>
              </a:tr>
              <a:tr h="292570">
                <a:tc>
                  <a:txBody>
                    <a:bodyPr/>
                    <a:lstStyle/>
                    <a:p>
                      <a:pPr marL="0" marR="0" algn="ctr">
                        <a:lnSpc>
                          <a:spcPct val="107000"/>
                        </a:lnSpc>
                        <a:spcBef>
                          <a:spcPts val="0"/>
                        </a:spcBef>
                        <a:spcAft>
                          <a:spcPts val="0"/>
                        </a:spcAft>
                      </a:pPr>
                      <a:r>
                        <a:rPr lang="en-US" sz="1000" dirty="0">
                          <a:effectLst/>
                        </a:rPr>
                        <a:t>Oregon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013227256"/>
                  </a:ext>
                </a:extLst>
              </a:tr>
              <a:tr h="292570">
                <a:tc>
                  <a:txBody>
                    <a:bodyPr/>
                    <a:lstStyle/>
                    <a:p>
                      <a:pPr marL="0" marR="0" algn="ctr">
                        <a:lnSpc>
                          <a:spcPct val="107000"/>
                        </a:lnSpc>
                        <a:spcBef>
                          <a:spcPts val="0"/>
                        </a:spcBef>
                        <a:spcAft>
                          <a:spcPts val="0"/>
                        </a:spcAft>
                      </a:pPr>
                      <a:r>
                        <a:rPr lang="en-US" sz="1000" dirty="0">
                          <a:effectLst/>
                        </a:rPr>
                        <a:t>Washington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having Clinical/Admitting Privileges denied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4127354386"/>
                  </a:ext>
                </a:extLst>
              </a:tr>
              <a:tr h="292570">
                <a:tc>
                  <a:txBody>
                    <a:bodyPr/>
                    <a:lstStyle/>
                    <a:p>
                      <a:pPr marL="0" marR="0" algn="ctr">
                        <a:lnSpc>
                          <a:spcPct val="107000"/>
                        </a:lnSpc>
                        <a:spcBef>
                          <a:spcPts val="0"/>
                        </a:spcBef>
                        <a:spcAft>
                          <a:spcPts val="0"/>
                        </a:spcAft>
                      </a:pPr>
                      <a:r>
                        <a:rPr lang="en-US" sz="1000" dirty="0">
                          <a:effectLst/>
                        </a:rPr>
                        <a:t>New York</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Physicians Required to be Authorized by NYS Workers' Compensation Board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for authorization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944421161"/>
                  </a:ext>
                </a:extLst>
              </a:tr>
              <a:tr h="292570">
                <a:tc>
                  <a:txBody>
                    <a:bodyPr/>
                    <a:lstStyle/>
                    <a:p>
                      <a:pPr marL="0" marR="0" algn="ctr">
                        <a:lnSpc>
                          <a:spcPct val="107000"/>
                        </a:lnSpc>
                        <a:spcBef>
                          <a:spcPts val="0"/>
                        </a:spcBef>
                        <a:spcAft>
                          <a:spcPts val="0"/>
                        </a:spcAft>
                      </a:pPr>
                      <a:r>
                        <a:rPr lang="en-US" sz="1000" dirty="0">
                          <a:effectLst/>
                        </a:rPr>
                        <a:t>Tennessee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3609288170"/>
                  </a:ext>
                </a:extLst>
              </a:tr>
              <a:tr h="292570">
                <a:tc>
                  <a:txBody>
                    <a:bodyPr/>
                    <a:lstStyle/>
                    <a:p>
                      <a:pPr marL="0" marR="0" algn="ctr">
                        <a:lnSpc>
                          <a:spcPct val="107000"/>
                        </a:lnSpc>
                        <a:spcBef>
                          <a:spcPts val="0"/>
                        </a:spcBef>
                        <a:spcAft>
                          <a:spcPts val="0"/>
                        </a:spcAft>
                      </a:pPr>
                      <a:r>
                        <a:rPr lang="en-US" sz="1000" dirty="0">
                          <a:effectLst/>
                        </a:rPr>
                        <a:t>Nevada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Have not lost staff privileges at any hospital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780409033"/>
                  </a:ext>
                </a:extLst>
              </a:tr>
              <a:tr h="292570">
                <a:tc>
                  <a:txBody>
                    <a:bodyPr/>
                    <a:lstStyle/>
                    <a:p>
                      <a:pPr marL="0" marR="0" algn="ctr">
                        <a:lnSpc>
                          <a:spcPct val="107000"/>
                        </a:lnSpc>
                        <a:spcBef>
                          <a:spcPts val="0"/>
                        </a:spcBef>
                        <a:spcAft>
                          <a:spcPts val="0"/>
                        </a:spcAft>
                      </a:pPr>
                      <a:r>
                        <a:rPr lang="en-US" sz="1000" dirty="0">
                          <a:effectLst/>
                        </a:rPr>
                        <a:t>Alaska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676760659"/>
                  </a:ext>
                </a:extLst>
              </a:tr>
              <a:tr h="292570">
                <a:tc>
                  <a:txBody>
                    <a:bodyPr/>
                    <a:lstStyle/>
                    <a:p>
                      <a:pPr marL="0" marR="0" algn="ctr">
                        <a:lnSpc>
                          <a:spcPct val="107000"/>
                        </a:lnSpc>
                        <a:spcBef>
                          <a:spcPts val="0"/>
                        </a:spcBef>
                        <a:spcAft>
                          <a:spcPts val="0"/>
                        </a:spcAft>
                      </a:pPr>
                      <a:r>
                        <a:rPr lang="en-US" sz="1000" dirty="0">
                          <a:effectLst/>
                        </a:rPr>
                        <a:t>Idaho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9555916"/>
                  </a:ext>
                </a:extLst>
              </a:tr>
            </a:tbl>
          </a:graphicData>
        </a:graphic>
      </p:graphicFrame>
    </p:spTree>
    <p:extLst>
      <p:ext uri="{BB962C8B-B14F-4D97-AF65-F5344CB8AC3E}">
        <p14:creationId xmlns:p14="http://schemas.microsoft.com/office/powerpoint/2010/main" val="1977310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11" name="Picture 10" descr="DLIHorLogo_Snowflake.png"/>
          <p:cNvPicPr>
            <a:picLocks noChangeAspect="1"/>
          </p:cNvPicPr>
          <p:nvPr/>
        </p:nvPicPr>
        <p:blipFill>
          <a:blip r:embed="rId2" cstate="print">
            <a:alphaModFix amt="5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29424" y="1180950"/>
            <a:ext cx="4343400" cy="4343400"/>
          </a:xfrm>
          <a:prstGeom prst="rect">
            <a:avLst/>
          </a:prstGeom>
        </p:spPr>
      </p:pic>
      <p:sp>
        <p:nvSpPr>
          <p:cNvPr id="3" name="Subtitle 2"/>
          <p:cNvSpPr>
            <a:spLocks noGrp="1"/>
          </p:cNvSpPr>
          <p:nvPr>
            <p:ph type="subTitle" idx="1" hasCustomPrompt="1"/>
          </p:nvPr>
        </p:nvSpPr>
        <p:spPr>
          <a:xfrm>
            <a:off x="457200" y="4083155"/>
            <a:ext cx="6858000" cy="914400"/>
          </a:xfrm>
        </p:spPr>
        <p:txBody>
          <a:bodyPr/>
          <a:lstStyle>
            <a:lvl1pPr marL="0" indent="0" algn="l">
              <a:buNone/>
              <a:defRPr b="0" cap="all" spc="120" baseline="0">
                <a:solidFill>
                  <a:srgbClr val="80ADD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title</a:t>
            </a:r>
          </a:p>
        </p:txBody>
      </p:sp>
      <p:sp>
        <p:nvSpPr>
          <p:cNvPr id="9" name="Rectangle 8"/>
          <p:cNvSpPr/>
          <p:nvPr/>
        </p:nvSpPr>
        <p:spPr>
          <a:xfrm>
            <a:off x="9001124" y="4846320"/>
            <a:ext cx="142876" cy="2011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01124" y="0"/>
            <a:ext cx="142876" cy="484632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3"/>
          <a:stretch>
            <a:fillRect/>
          </a:stretch>
        </p:blipFill>
        <p:spPr>
          <a:xfrm>
            <a:off x="4987456" y="5850280"/>
            <a:ext cx="3311452" cy="630752"/>
          </a:xfrm>
          <a:prstGeom prst="rect">
            <a:avLst/>
          </a:prstGeom>
        </p:spPr>
      </p:pic>
      <p:sp>
        <p:nvSpPr>
          <p:cNvPr id="14" name="Slide Number Placeholder 4">
            <a:extLst>
              <a:ext uri="{FF2B5EF4-FFF2-40B4-BE49-F238E27FC236}">
                <a16:creationId xmlns:a16="http://schemas.microsoft.com/office/drawing/2014/main" id="{740EA4CE-D996-4D27-88AC-95A6F15D7FE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9FB667C7-6A4F-4B04-931F-3505C6237E1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457200" y="5715000"/>
            <a:ext cx="8153400" cy="457200"/>
          </a:xfrm>
        </p:spPr>
        <p:txBody>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a:extLst>
              <a:ext uri="{FF2B5EF4-FFF2-40B4-BE49-F238E27FC236}">
                <a16:creationId xmlns:a16="http://schemas.microsoft.com/office/drawing/2014/main" id="{D8A7DB01-0784-4800-8E39-ECC354CB350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3534A154-4F09-4DCE-AC5B-C8CE133D7FB1}"/>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CDC683FE-C419-471C-9190-4A62651AF83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9B4C-5EAC-4A58-8A07-9A8EEDF067F2}"/>
              </a:ext>
            </a:extLst>
          </p:cNvPr>
          <p:cNvSpPr>
            <a:spLocks noGrp="1"/>
          </p:cNvSpPr>
          <p:nvPr>
            <p:ph type="title"/>
          </p:nvPr>
        </p:nvSpPr>
        <p:spPr/>
        <p:txBody>
          <a:bodyPr/>
          <a:lstStyle/>
          <a:p>
            <a:r>
              <a:rPr lang="en-US"/>
              <a:t>Click to edit Master title style</a:t>
            </a:r>
          </a:p>
        </p:txBody>
      </p:sp>
      <p:sp>
        <p:nvSpPr>
          <p:cNvPr id="7" name="Slide Number Placeholder 4">
            <a:extLst>
              <a:ext uri="{FF2B5EF4-FFF2-40B4-BE49-F238E27FC236}">
                <a16:creationId xmlns:a16="http://schemas.microsoft.com/office/drawing/2014/main" id="{F2F0F2A2-C426-436F-9EA8-7CA3335F0E0F}"/>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08714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AA611-811A-49D3-BDC8-5BEF28285257}"/>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528AB97D-7C28-4C82-ADD8-A18CFCB1B8A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484144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345223"/>
            <a:ext cx="7620000" cy="4754563"/>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A5A38C59-4E21-48B9-8208-86E0D355BB9D}"/>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A90E4E-5707-4F59-90AF-6D543B82AD47}"/>
              </a:ext>
            </a:extLst>
          </p:cNvPr>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A055C1E1-DD39-498C-8B8D-ED2852E16A29}"/>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15975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47800"/>
            <a:ext cx="7772400" cy="4321175"/>
          </a:xfrm>
        </p:spPr>
        <p:txBody>
          <a:bodyPr anchor="ctr">
            <a:noAutofit/>
          </a:bodyPr>
          <a:lstStyle>
            <a:lvl1pPr algn="l">
              <a:lnSpc>
                <a:spcPct val="100000"/>
              </a:lnSpc>
              <a:defRPr sz="5400" b="0" cap="none"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rgbClr val="80ADD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Slide Number Placeholder 4">
            <a:extLst>
              <a:ext uri="{FF2B5EF4-FFF2-40B4-BE49-F238E27FC236}">
                <a16:creationId xmlns:a16="http://schemas.microsoft.com/office/drawing/2014/main" id="{6EC48599-EB4E-465A-A358-064B8352C97A}"/>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solidFill>
                  <a:schemeClr val="accent1">
                    <a:lumMod val="50000"/>
                  </a:schemeClr>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solidFill>
                  <a:srgbClr val="404040"/>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4">
            <a:extLst>
              <a:ext uri="{FF2B5EF4-FFF2-40B4-BE49-F238E27FC236}">
                <a16:creationId xmlns:a16="http://schemas.microsoft.com/office/drawing/2014/main" id="{4E796392-C9B6-411E-8785-5C73C5A44F1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rgbClr val="839219"/>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a:t>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4">
            <a:extLst>
              <a:ext uri="{FF2B5EF4-FFF2-40B4-BE49-F238E27FC236}">
                <a16:creationId xmlns:a16="http://schemas.microsoft.com/office/drawing/2014/main" id="{7FABCC4B-F418-44B0-9E44-7D06E33CEE17}"/>
              </a:ext>
            </a:extLst>
          </p:cNvPr>
          <p:cNvSpPr>
            <a:spLocks noGrp="1"/>
          </p:cNvSpPr>
          <p:nvPr>
            <p:ph type="sldNum" sz="quarter" idx="10"/>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4">
            <a:extLst>
              <a:ext uri="{FF2B5EF4-FFF2-40B4-BE49-F238E27FC236}">
                <a16:creationId xmlns:a16="http://schemas.microsoft.com/office/drawing/2014/main" id="{FF276798-2F7D-4EF6-B181-6274379BDA4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0E4521DB-FFEA-4764-9942-EAFC2364AE8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91187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371600"/>
            <a:ext cx="7620000" cy="47545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9001124" y="0"/>
            <a:ext cx="142876"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16"/>
          <a:stretch>
            <a:fillRect/>
          </a:stretch>
        </p:blipFill>
        <p:spPr>
          <a:xfrm>
            <a:off x="6477000" y="6268721"/>
            <a:ext cx="2171700" cy="413657"/>
          </a:xfrm>
          <a:prstGeom prst="rect">
            <a:avLst/>
          </a:prstGeom>
        </p:spPr>
      </p:pic>
      <p:sp>
        <p:nvSpPr>
          <p:cNvPr id="5" name="Slide Number Placeholder 4">
            <a:extLst>
              <a:ext uri="{FF2B5EF4-FFF2-40B4-BE49-F238E27FC236}">
                <a16:creationId xmlns:a16="http://schemas.microsoft.com/office/drawing/2014/main" id="{4EBCF5FA-7F69-4A2B-B289-D3C7504E7304}"/>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68" r:id="rId2"/>
    <p:sldLayoutId id="2147483758" r:id="rId3"/>
    <p:sldLayoutId id="2147483769"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94" r:id="rId14"/>
  </p:sldLayoutIdLst>
  <p:hf hdr="0" dt="0"/>
  <p:txStyles>
    <p:titleStyle>
      <a:lvl1pPr algn="l" defTabSz="914400" rtl="0" eaLnBrk="1" latinLnBrk="0" hangingPunct="1">
        <a:spcBef>
          <a:spcPct val="0"/>
        </a:spcBef>
        <a:buNone/>
        <a:defRPr sz="4000" kern="1200" cap="none" spc="-60" baseline="0">
          <a:solidFill>
            <a:srgbClr val="184173"/>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bwheeler@mt.gov"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ABF2E4-4106-4AD3-8FB7-5792BB63BF3C}"/>
              </a:ext>
            </a:extLst>
          </p:cNvPr>
          <p:cNvSpPr>
            <a:spLocks noGrp="1"/>
          </p:cNvSpPr>
          <p:nvPr>
            <p:ph type="subTitle" idx="1"/>
          </p:nvPr>
        </p:nvSpPr>
        <p:spPr>
          <a:xfrm>
            <a:off x="519342" y="2822526"/>
            <a:ext cx="8189651" cy="914400"/>
          </a:xfrm>
        </p:spPr>
        <p:txBody>
          <a:bodyPr>
            <a:noAutofit/>
          </a:bodyPr>
          <a:lstStyle/>
          <a:p>
            <a:r>
              <a:rPr lang="en-US" sz="3600" dirty="0"/>
              <a:t>Treating physician in Montana</a:t>
            </a:r>
          </a:p>
        </p:txBody>
      </p:sp>
    </p:spTree>
    <p:extLst>
      <p:ext uri="{BB962C8B-B14F-4D97-AF65-F5344CB8AC3E}">
        <p14:creationId xmlns:p14="http://schemas.microsoft.com/office/powerpoint/2010/main" val="583072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1C80C-C31D-40BC-900C-E401E436E267}"/>
              </a:ext>
            </a:extLst>
          </p:cNvPr>
          <p:cNvSpPr>
            <a:spLocks noGrp="1"/>
          </p:cNvSpPr>
          <p:nvPr>
            <p:ph type="title"/>
          </p:nvPr>
        </p:nvSpPr>
        <p:spPr>
          <a:xfrm>
            <a:off x="705774" y="2647344"/>
            <a:ext cx="7620000" cy="911877"/>
          </a:xfrm>
        </p:spPr>
        <p:txBody>
          <a:bodyPr/>
          <a:lstStyle/>
          <a:p>
            <a:r>
              <a:rPr lang="en-US" dirty="0"/>
              <a:t>Questions?</a:t>
            </a:r>
          </a:p>
        </p:txBody>
      </p:sp>
      <p:sp>
        <p:nvSpPr>
          <p:cNvPr id="3" name="Slide Number Placeholder 2">
            <a:extLst>
              <a:ext uri="{FF2B5EF4-FFF2-40B4-BE49-F238E27FC236}">
                <a16:creationId xmlns:a16="http://schemas.microsoft.com/office/drawing/2014/main" id="{8DEE8764-97DE-4D96-AB79-51082FCBB24B}"/>
              </a:ext>
            </a:extLst>
          </p:cNvPr>
          <p:cNvSpPr>
            <a:spLocks noGrp="1"/>
          </p:cNvSpPr>
          <p:nvPr>
            <p:ph type="sldNum" sz="quarter" idx="4"/>
          </p:nvPr>
        </p:nvSpPr>
        <p:spPr/>
        <p:txBody>
          <a:bodyPr/>
          <a:lstStyle/>
          <a:p>
            <a:r>
              <a:rPr lang="en-US" dirty="0"/>
              <a:t>Page </a:t>
            </a:r>
            <a:fld id="{5B1F56CA-8A84-43E9-B219-4D94BA1E6BE1}" type="slidenum">
              <a:rPr lang="en-US" smtClean="0"/>
              <a:pPr/>
              <a:t>10</a:t>
            </a:fld>
            <a:endParaRPr lang="en-US" dirty="0"/>
          </a:p>
        </p:txBody>
      </p:sp>
      <p:sp>
        <p:nvSpPr>
          <p:cNvPr id="4" name="TextBox 3">
            <a:extLst>
              <a:ext uri="{FF2B5EF4-FFF2-40B4-BE49-F238E27FC236}">
                <a16:creationId xmlns:a16="http://schemas.microsoft.com/office/drawing/2014/main" id="{428DCD48-ED3A-4B7A-BDB9-0E52EA3F6C31}"/>
              </a:ext>
            </a:extLst>
          </p:cNvPr>
          <p:cNvSpPr txBox="1"/>
          <p:nvPr/>
        </p:nvSpPr>
        <p:spPr>
          <a:xfrm>
            <a:off x="772357" y="4175307"/>
            <a:ext cx="4074851" cy="1477328"/>
          </a:xfrm>
          <a:prstGeom prst="rect">
            <a:avLst/>
          </a:prstGeom>
          <a:noFill/>
        </p:spPr>
        <p:txBody>
          <a:bodyPr wrap="square" rtlCol="0">
            <a:spAutoFit/>
          </a:bodyPr>
          <a:lstStyle/>
          <a:p>
            <a:r>
              <a:rPr lang="en-US" dirty="0"/>
              <a:t>Bill Wheeler, Deputy Administrator</a:t>
            </a:r>
          </a:p>
          <a:p>
            <a:r>
              <a:rPr lang="en-US" dirty="0"/>
              <a:t>Employment Relations Division</a:t>
            </a:r>
          </a:p>
          <a:p>
            <a:r>
              <a:rPr lang="en-US" dirty="0"/>
              <a:t>406.444.6541</a:t>
            </a:r>
          </a:p>
          <a:p>
            <a:r>
              <a:rPr lang="en-US" dirty="0">
                <a:hlinkClick r:id="rId2"/>
              </a:rPr>
              <a:t>bwheeler@mt.gov</a:t>
            </a:r>
            <a:r>
              <a:rPr lang="en-US" dirty="0"/>
              <a:t> </a:t>
            </a:r>
          </a:p>
          <a:p>
            <a:endParaRPr lang="en-US" dirty="0"/>
          </a:p>
        </p:txBody>
      </p:sp>
    </p:spTree>
    <p:extLst>
      <p:ext uri="{BB962C8B-B14F-4D97-AF65-F5344CB8AC3E}">
        <p14:creationId xmlns:p14="http://schemas.microsoft.com/office/powerpoint/2010/main" val="919905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02FB5-3E34-4091-A8FF-A25DEDE75E6C}"/>
              </a:ext>
            </a:extLst>
          </p:cNvPr>
          <p:cNvSpPr>
            <a:spLocks noGrp="1"/>
          </p:cNvSpPr>
          <p:nvPr>
            <p:ph type="title"/>
          </p:nvPr>
        </p:nvSpPr>
        <p:spPr/>
        <p:txBody>
          <a:bodyPr/>
          <a:lstStyle/>
          <a:p>
            <a:r>
              <a:rPr lang="en-US" dirty="0"/>
              <a:t>Treating Physician in MT - defined</a:t>
            </a:r>
          </a:p>
        </p:txBody>
      </p:sp>
      <p:sp>
        <p:nvSpPr>
          <p:cNvPr id="3" name="Slide Number Placeholder 2">
            <a:extLst>
              <a:ext uri="{FF2B5EF4-FFF2-40B4-BE49-F238E27FC236}">
                <a16:creationId xmlns:a16="http://schemas.microsoft.com/office/drawing/2014/main" id="{FE26A1B9-1EB3-4553-9D2E-9AA3D02AA5F4}"/>
              </a:ext>
            </a:extLst>
          </p:cNvPr>
          <p:cNvSpPr>
            <a:spLocks noGrp="1"/>
          </p:cNvSpPr>
          <p:nvPr>
            <p:ph type="sldNum" sz="quarter" idx="4"/>
          </p:nvPr>
        </p:nvSpPr>
        <p:spPr/>
        <p:txBody>
          <a:bodyPr/>
          <a:lstStyle/>
          <a:p>
            <a:r>
              <a:rPr lang="en-US" dirty="0"/>
              <a:t>Page </a:t>
            </a:r>
            <a:fld id="{5B1F56CA-8A84-43E9-B219-4D94BA1E6BE1}" type="slidenum">
              <a:rPr lang="en-US" smtClean="0"/>
              <a:pPr/>
              <a:t>2</a:t>
            </a:fld>
            <a:endParaRPr lang="en-US" dirty="0"/>
          </a:p>
        </p:txBody>
      </p:sp>
      <p:pic>
        <p:nvPicPr>
          <p:cNvPr id="4" name="Picture 3">
            <a:extLst>
              <a:ext uri="{FF2B5EF4-FFF2-40B4-BE49-F238E27FC236}">
                <a16:creationId xmlns:a16="http://schemas.microsoft.com/office/drawing/2014/main" id="{5EFC09D0-C89D-4A47-9E17-D4AD47FE1F79}"/>
              </a:ext>
            </a:extLst>
          </p:cNvPr>
          <p:cNvPicPr>
            <a:picLocks noChangeAspect="1"/>
          </p:cNvPicPr>
          <p:nvPr/>
        </p:nvPicPr>
        <p:blipFill>
          <a:blip r:embed="rId2"/>
          <a:stretch>
            <a:fillRect/>
          </a:stretch>
        </p:blipFill>
        <p:spPr>
          <a:xfrm>
            <a:off x="612605" y="1421259"/>
            <a:ext cx="7705725" cy="4743450"/>
          </a:xfrm>
          <a:prstGeom prst="rect">
            <a:avLst/>
          </a:prstGeom>
        </p:spPr>
      </p:pic>
    </p:spTree>
    <p:extLst>
      <p:ext uri="{BB962C8B-B14F-4D97-AF65-F5344CB8AC3E}">
        <p14:creationId xmlns:p14="http://schemas.microsoft.com/office/powerpoint/2010/main" val="2091487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CAE7-4EAE-41EE-BE6F-E2D32AF4FA57}"/>
              </a:ext>
            </a:extLst>
          </p:cNvPr>
          <p:cNvSpPr>
            <a:spLocks noGrp="1"/>
          </p:cNvSpPr>
          <p:nvPr>
            <p:ph type="title"/>
          </p:nvPr>
        </p:nvSpPr>
        <p:spPr/>
        <p:txBody>
          <a:bodyPr/>
          <a:lstStyle/>
          <a:p>
            <a:r>
              <a:rPr lang="en-US" dirty="0"/>
              <a:t>J2J - Responses</a:t>
            </a:r>
          </a:p>
        </p:txBody>
      </p:sp>
      <p:sp>
        <p:nvSpPr>
          <p:cNvPr id="3" name="Slide Number Placeholder 2">
            <a:extLst>
              <a:ext uri="{FF2B5EF4-FFF2-40B4-BE49-F238E27FC236}">
                <a16:creationId xmlns:a16="http://schemas.microsoft.com/office/drawing/2014/main" id="{5B723921-A670-49BF-AFBF-B9FC0A68D7B0}"/>
              </a:ext>
            </a:extLst>
          </p:cNvPr>
          <p:cNvSpPr>
            <a:spLocks noGrp="1"/>
          </p:cNvSpPr>
          <p:nvPr>
            <p:ph type="sldNum" sz="quarter" idx="4"/>
          </p:nvPr>
        </p:nvSpPr>
        <p:spPr/>
        <p:txBody>
          <a:bodyPr/>
          <a:lstStyle/>
          <a:p>
            <a:r>
              <a:rPr lang="en-US" dirty="0"/>
              <a:t>Page </a:t>
            </a:r>
            <a:fld id="{5B1F56CA-8A84-43E9-B219-4D94BA1E6BE1}" type="slidenum">
              <a:rPr lang="en-US" smtClean="0"/>
              <a:pPr/>
              <a:t>3</a:t>
            </a:fld>
            <a:endParaRPr lang="en-US" dirty="0"/>
          </a:p>
        </p:txBody>
      </p:sp>
      <p:graphicFrame>
        <p:nvGraphicFramePr>
          <p:cNvPr id="4" name="Table 3">
            <a:extLst>
              <a:ext uri="{FF2B5EF4-FFF2-40B4-BE49-F238E27FC236}">
                <a16:creationId xmlns:a16="http://schemas.microsoft.com/office/drawing/2014/main" id="{5CF45CCD-C2EA-4ACB-81B9-1F5EAEED4617}"/>
              </a:ext>
            </a:extLst>
          </p:cNvPr>
          <p:cNvGraphicFramePr>
            <a:graphicFrameLocks noGrp="1"/>
          </p:cNvGraphicFramePr>
          <p:nvPr>
            <p:extLst>
              <p:ext uri="{D42A27DB-BD31-4B8C-83A1-F6EECF244321}">
                <p14:modId xmlns:p14="http://schemas.microsoft.com/office/powerpoint/2010/main" val="4255100156"/>
              </p:ext>
            </p:extLst>
          </p:nvPr>
        </p:nvGraphicFramePr>
        <p:xfrm>
          <a:off x="1621672" y="1064595"/>
          <a:ext cx="5720162" cy="5127939"/>
        </p:xfrm>
        <a:graphic>
          <a:graphicData uri="http://schemas.openxmlformats.org/drawingml/2006/table">
            <a:tbl>
              <a:tblPr firstRow="1" firstCol="1" bandRow="1">
                <a:tableStyleId>{5C22544A-7EE6-4342-B048-85BDC9FD1C3A}</a:tableStyleId>
              </a:tblPr>
              <a:tblGrid>
                <a:gridCol w="1884071">
                  <a:extLst>
                    <a:ext uri="{9D8B030D-6E8A-4147-A177-3AD203B41FA5}">
                      <a16:colId xmlns:a16="http://schemas.microsoft.com/office/drawing/2014/main" val="3980589286"/>
                    </a:ext>
                  </a:extLst>
                </a:gridCol>
                <a:gridCol w="1945843">
                  <a:extLst>
                    <a:ext uri="{9D8B030D-6E8A-4147-A177-3AD203B41FA5}">
                      <a16:colId xmlns:a16="http://schemas.microsoft.com/office/drawing/2014/main" val="1451272902"/>
                    </a:ext>
                  </a:extLst>
                </a:gridCol>
                <a:gridCol w="1890248">
                  <a:extLst>
                    <a:ext uri="{9D8B030D-6E8A-4147-A177-3AD203B41FA5}">
                      <a16:colId xmlns:a16="http://schemas.microsoft.com/office/drawing/2014/main" val="3274603434"/>
                    </a:ext>
                  </a:extLst>
                </a:gridCol>
              </a:tblGrid>
              <a:tr h="569771">
                <a:tc>
                  <a:txBody>
                    <a:bodyPr/>
                    <a:lstStyle/>
                    <a:p>
                      <a:pPr marL="0" marR="0" algn="ctr">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Licensure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Admitting Privileges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780858103"/>
                  </a:ext>
                </a:extLst>
              </a:tr>
              <a:tr h="569771">
                <a:tc>
                  <a:txBody>
                    <a:bodyPr/>
                    <a:lstStyle/>
                    <a:p>
                      <a:pPr marL="0" marR="0" algn="ctr">
                        <a:lnSpc>
                          <a:spcPct val="107000"/>
                        </a:lnSpc>
                        <a:spcBef>
                          <a:spcPts val="0"/>
                        </a:spcBef>
                        <a:spcAft>
                          <a:spcPts val="0"/>
                        </a:spcAft>
                      </a:pPr>
                      <a:r>
                        <a:rPr lang="en-US" sz="1000" dirty="0">
                          <a:effectLst/>
                        </a:rPr>
                        <a:t>Montana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381059824"/>
                  </a:ext>
                </a:extLst>
              </a:tr>
              <a:tr h="569771">
                <a:tc>
                  <a:txBody>
                    <a:bodyPr/>
                    <a:lstStyle/>
                    <a:p>
                      <a:pPr marL="0" marR="0" algn="ctr">
                        <a:lnSpc>
                          <a:spcPct val="107000"/>
                        </a:lnSpc>
                        <a:spcBef>
                          <a:spcPts val="0"/>
                        </a:spcBef>
                        <a:spcAft>
                          <a:spcPts val="0"/>
                        </a:spcAft>
                      </a:pPr>
                      <a:r>
                        <a:rPr lang="en-US" sz="1000" dirty="0">
                          <a:effectLst/>
                        </a:rPr>
                        <a:t>Oregon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322085740"/>
                  </a:ext>
                </a:extLst>
              </a:tr>
              <a:tr h="569771">
                <a:tc>
                  <a:txBody>
                    <a:bodyPr/>
                    <a:lstStyle/>
                    <a:p>
                      <a:pPr marL="0" marR="0" algn="ctr">
                        <a:lnSpc>
                          <a:spcPct val="107000"/>
                        </a:lnSpc>
                        <a:spcBef>
                          <a:spcPts val="0"/>
                        </a:spcBef>
                        <a:spcAft>
                          <a:spcPts val="0"/>
                        </a:spcAft>
                      </a:pPr>
                      <a:r>
                        <a:rPr lang="en-US" sz="1000" dirty="0">
                          <a:effectLst/>
                        </a:rPr>
                        <a:t>Washington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having Clinical/Admitting Privileges denied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407163912"/>
                  </a:ext>
                </a:extLst>
              </a:tr>
              <a:tr h="569771">
                <a:tc>
                  <a:txBody>
                    <a:bodyPr/>
                    <a:lstStyle/>
                    <a:p>
                      <a:pPr marL="0" marR="0" algn="ctr">
                        <a:lnSpc>
                          <a:spcPct val="107000"/>
                        </a:lnSpc>
                        <a:spcBef>
                          <a:spcPts val="0"/>
                        </a:spcBef>
                        <a:spcAft>
                          <a:spcPts val="0"/>
                        </a:spcAft>
                      </a:pPr>
                      <a:r>
                        <a:rPr lang="en-US" sz="1000" dirty="0">
                          <a:effectLst/>
                        </a:rPr>
                        <a:t>New York</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Physicians Required to be Authorized by NYS Workers' Compensation Board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for authorization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133217877"/>
                  </a:ext>
                </a:extLst>
              </a:tr>
              <a:tr h="569771">
                <a:tc>
                  <a:txBody>
                    <a:bodyPr/>
                    <a:lstStyle/>
                    <a:p>
                      <a:pPr marL="0" marR="0" algn="ctr">
                        <a:lnSpc>
                          <a:spcPct val="107000"/>
                        </a:lnSpc>
                        <a:spcBef>
                          <a:spcPts val="0"/>
                        </a:spcBef>
                        <a:spcAft>
                          <a:spcPts val="0"/>
                        </a:spcAft>
                      </a:pPr>
                      <a:r>
                        <a:rPr lang="en-US" sz="1000" dirty="0">
                          <a:effectLst/>
                        </a:rPr>
                        <a:t>Tennessee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3963217333"/>
                  </a:ext>
                </a:extLst>
              </a:tr>
              <a:tr h="569771">
                <a:tc>
                  <a:txBody>
                    <a:bodyPr/>
                    <a:lstStyle/>
                    <a:p>
                      <a:pPr marL="0" marR="0" algn="ctr">
                        <a:lnSpc>
                          <a:spcPct val="107000"/>
                        </a:lnSpc>
                        <a:spcBef>
                          <a:spcPts val="0"/>
                        </a:spcBef>
                        <a:spcAft>
                          <a:spcPts val="0"/>
                        </a:spcAft>
                      </a:pPr>
                      <a:r>
                        <a:rPr lang="en-US" sz="1000" dirty="0">
                          <a:effectLst/>
                        </a:rPr>
                        <a:t>Nevada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Have not lost staff privileges at any hospital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809486820"/>
                  </a:ext>
                </a:extLst>
              </a:tr>
              <a:tr h="569771">
                <a:tc>
                  <a:txBody>
                    <a:bodyPr/>
                    <a:lstStyle/>
                    <a:p>
                      <a:pPr marL="0" marR="0" algn="ctr">
                        <a:lnSpc>
                          <a:spcPct val="107000"/>
                        </a:lnSpc>
                        <a:spcBef>
                          <a:spcPts val="0"/>
                        </a:spcBef>
                        <a:spcAft>
                          <a:spcPts val="0"/>
                        </a:spcAft>
                      </a:pPr>
                      <a:r>
                        <a:rPr lang="en-US" sz="1000" dirty="0">
                          <a:effectLst/>
                        </a:rPr>
                        <a:t>Alaska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266743301"/>
                  </a:ext>
                </a:extLst>
              </a:tr>
              <a:tr h="569771">
                <a:tc>
                  <a:txBody>
                    <a:bodyPr/>
                    <a:lstStyle/>
                    <a:p>
                      <a:pPr marL="0" marR="0" algn="ctr">
                        <a:lnSpc>
                          <a:spcPct val="107000"/>
                        </a:lnSpc>
                        <a:spcBef>
                          <a:spcPts val="0"/>
                        </a:spcBef>
                        <a:spcAft>
                          <a:spcPts val="0"/>
                        </a:spcAft>
                      </a:pPr>
                      <a:r>
                        <a:rPr lang="en-US" sz="1000" dirty="0">
                          <a:effectLst/>
                        </a:rPr>
                        <a:t>Idaho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876175522"/>
                  </a:ext>
                </a:extLst>
              </a:tr>
            </a:tbl>
          </a:graphicData>
        </a:graphic>
      </p:graphicFrame>
      <p:sp>
        <p:nvSpPr>
          <p:cNvPr id="5" name="Oval 4">
            <a:extLst>
              <a:ext uri="{FF2B5EF4-FFF2-40B4-BE49-F238E27FC236}">
                <a16:creationId xmlns:a16="http://schemas.microsoft.com/office/drawing/2014/main" id="{928185E9-8434-41D7-8C06-79F5DF0382A8}"/>
              </a:ext>
            </a:extLst>
          </p:cNvPr>
          <p:cNvSpPr/>
          <p:nvPr/>
        </p:nvSpPr>
        <p:spPr>
          <a:xfrm>
            <a:off x="5797118" y="1651247"/>
            <a:ext cx="1171853" cy="5149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0672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AF59E-AF50-44B9-B465-8633BDEE1389}"/>
              </a:ext>
            </a:extLst>
          </p:cNvPr>
          <p:cNvSpPr>
            <a:spLocks noGrp="1"/>
          </p:cNvSpPr>
          <p:nvPr>
            <p:ph type="title"/>
          </p:nvPr>
        </p:nvSpPr>
        <p:spPr/>
        <p:txBody>
          <a:bodyPr/>
          <a:lstStyle/>
          <a:p>
            <a:r>
              <a:rPr lang="en-US" dirty="0"/>
              <a:t>St. Patrick’s - Missoula</a:t>
            </a:r>
          </a:p>
        </p:txBody>
      </p:sp>
      <p:sp>
        <p:nvSpPr>
          <p:cNvPr id="3" name="Slide Number Placeholder 2">
            <a:extLst>
              <a:ext uri="{FF2B5EF4-FFF2-40B4-BE49-F238E27FC236}">
                <a16:creationId xmlns:a16="http://schemas.microsoft.com/office/drawing/2014/main" id="{B2DE023E-80E5-4ED3-9936-4D753DB95CC4}"/>
              </a:ext>
            </a:extLst>
          </p:cNvPr>
          <p:cNvSpPr>
            <a:spLocks noGrp="1"/>
          </p:cNvSpPr>
          <p:nvPr>
            <p:ph type="sldNum" sz="quarter" idx="4"/>
          </p:nvPr>
        </p:nvSpPr>
        <p:spPr/>
        <p:txBody>
          <a:bodyPr/>
          <a:lstStyle/>
          <a:p>
            <a:r>
              <a:rPr lang="en-US" dirty="0"/>
              <a:t>Page </a:t>
            </a:r>
            <a:fld id="{5B1F56CA-8A84-43E9-B219-4D94BA1E6BE1}" type="slidenum">
              <a:rPr lang="en-US" smtClean="0"/>
              <a:pPr/>
              <a:t>4</a:t>
            </a:fld>
            <a:endParaRPr lang="en-US" dirty="0"/>
          </a:p>
        </p:txBody>
      </p:sp>
      <p:graphicFrame>
        <p:nvGraphicFramePr>
          <p:cNvPr id="4" name="Table 3">
            <a:extLst>
              <a:ext uri="{FF2B5EF4-FFF2-40B4-BE49-F238E27FC236}">
                <a16:creationId xmlns:a16="http://schemas.microsoft.com/office/drawing/2014/main" id="{4CC2E596-91F1-499A-ACBC-CDE2A7369222}"/>
              </a:ext>
            </a:extLst>
          </p:cNvPr>
          <p:cNvGraphicFramePr>
            <a:graphicFrameLocks noGrp="1"/>
          </p:cNvGraphicFramePr>
          <p:nvPr>
            <p:extLst>
              <p:ext uri="{D42A27DB-BD31-4B8C-83A1-F6EECF244321}">
                <p14:modId xmlns:p14="http://schemas.microsoft.com/office/powerpoint/2010/main" val="2662293896"/>
              </p:ext>
            </p:extLst>
          </p:nvPr>
        </p:nvGraphicFramePr>
        <p:xfrm>
          <a:off x="861134" y="1340528"/>
          <a:ext cx="7581530" cy="4350058"/>
        </p:xfrm>
        <a:graphic>
          <a:graphicData uri="http://schemas.openxmlformats.org/drawingml/2006/table">
            <a:tbl>
              <a:tblPr firstRow="1" firstCol="1" bandRow="1">
                <a:tableStyleId>{5C22544A-7EE6-4342-B048-85BDC9FD1C3A}</a:tableStyleId>
              </a:tblPr>
              <a:tblGrid>
                <a:gridCol w="3790765">
                  <a:extLst>
                    <a:ext uri="{9D8B030D-6E8A-4147-A177-3AD203B41FA5}">
                      <a16:colId xmlns:a16="http://schemas.microsoft.com/office/drawing/2014/main" val="3485657303"/>
                    </a:ext>
                  </a:extLst>
                </a:gridCol>
                <a:gridCol w="3790765">
                  <a:extLst>
                    <a:ext uri="{9D8B030D-6E8A-4147-A177-3AD203B41FA5}">
                      <a16:colId xmlns:a16="http://schemas.microsoft.com/office/drawing/2014/main" val="1870582405"/>
                    </a:ext>
                  </a:extLst>
                </a:gridCol>
              </a:tblGrid>
              <a:tr h="393659">
                <a:tc>
                  <a:txBody>
                    <a:bodyPr/>
                    <a:lstStyle/>
                    <a:p>
                      <a:pPr marL="0" marR="0" algn="ctr">
                        <a:lnSpc>
                          <a:spcPct val="115000"/>
                        </a:lnSpc>
                        <a:spcBef>
                          <a:spcPts val="0"/>
                        </a:spcBef>
                        <a:spcAft>
                          <a:spcPts val="0"/>
                        </a:spcAft>
                      </a:pPr>
                      <a:r>
                        <a:rPr lang="en-US" sz="1400" dirty="0">
                          <a:effectLst/>
                        </a:rPr>
                        <a:t>AFFILIATE STATUS*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100" dirty="0">
                          <a:effectLst/>
                        </a:rPr>
                        <a:t> </a:t>
                      </a:r>
                      <a:r>
                        <a:rPr lang="en-US" sz="1400" dirty="0">
                          <a:effectLst/>
                        </a:rPr>
                        <a:t>ACTIVE STATUS (ADMITTING)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852756"/>
                  </a:ext>
                </a:extLst>
              </a:tr>
              <a:tr h="3956399">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Maintain a valid MT state license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Meet all requirements for initial appointment to Medical Staff, except for Board eligibility or certification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Meet reappointment requirements which must include National Practitioner Database query, two peer evaluations</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Granted Affiliate Category Membership by the Board following review of a recommendation by the Executive Committee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Agree to accept patients discharged from SPH who have no identified physician for medically necessary f/u</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Documentation of inpatient hospital experience within the past two years</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Regularly admits patients, or otherwise is regularly involved in the care of hospitalized patients (at least 24 patient contacts for each 12-month period).</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Admission of patients consistently over a two-year period for maintenance of privileges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1144509"/>
                  </a:ext>
                </a:extLst>
              </a:tr>
            </a:tbl>
          </a:graphicData>
        </a:graphic>
      </p:graphicFrame>
    </p:spTree>
    <p:extLst>
      <p:ext uri="{BB962C8B-B14F-4D97-AF65-F5344CB8AC3E}">
        <p14:creationId xmlns:p14="http://schemas.microsoft.com/office/powerpoint/2010/main" val="3243122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8F2CC-FC7B-461C-8F77-E4A311C4037C}"/>
              </a:ext>
            </a:extLst>
          </p:cNvPr>
          <p:cNvSpPr>
            <a:spLocks noGrp="1"/>
          </p:cNvSpPr>
          <p:nvPr>
            <p:ph type="title"/>
          </p:nvPr>
        </p:nvSpPr>
        <p:spPr/>
        <p:txBody>
          <a:bodyPr/>
          <a:lstStyle/>
          <a:p>
            <a:r>
              <a:rPr lang="en-US" dirty="0"/>
              <a:t>St. Patrick’s - continued</a:t>
            </a:r>
          </a:p>
        </p:txBody>
      </p:sp>
      <p:sp>
        <p:nvSpPr>
          <p:cNvPr id="3" name="Slide Number Placeholder 2">
            <a:extLst>
              <a:ext uri="{FF2B5EF4-FFF2-40B4-BE49-F238E27FC236}">
                <a16:creationId xmlns:a16="http://schemas.microsoft.com/office/drawing/2014/main" id="{A6B1D529-3246-46B1-955D-660CD602AEDB}"/>
              </a:ext>
            </a:extLst>
          </p:cNvPr>
          <p:cNvSpPr>
            <a:spLocks noGrp="1"/>
          </p:cNvSpPr>
          <p:nvPr>
            <p:ph type="sldNum" sz="quarter" idx="4"/>
          </p:nvPr>
        </p:nvSpPr>
        <p:spPr/>
        <p:txBody>
          <a:bodyPr/>
          <a:lstStyle/>
          <a:p>
            <a:r>
              <a:rPr lang="en-US" dirty="0"/>
              <a:t>Page </a:t>
            </a:r>
            <a:fld id="{5B1F56CA-8A84-43E9-B219-4D94BA1E6BE1}" type="slidenum">
              <a:rPr lang="en-US" smtClean="0"/>
              <a:pPr/>
              <a:t>5</a:t>
            </a:fld>
            <a:endParaRPr lang="en-US" dirty="0"/>
          </a:p>
        </p:txBody>
      </p:sp>
      <p:graphicFrame>
        <p:nvGraphicFramePr>
          <p:cNvPr id="4" name="Table 3">
            <a:extLst>
              <a:ext uri="{FF2B5EF4-FFF2-40B4-BE49-F238E27FC236}">
                <a16:creationId xmlns:a16="http://schemas.microsoft.com/office/drawing/2014/main" id="{32C0E223-32E4-465B-8F19-CA7B3508F515}"/>
              </a:ext>
            </a:extLst>
          </p:cNvPr>
          <p:cNvGraphicFramePr>
            <a:graphicFrameLocks noGrp="1"/>
          </p:cNvGraphicFramePr>
          <p:nvPr>
            <p:extLst>
              <p:ext uri="{D42A27DB-BD31-4B8C-83A1-F6EECF244321}">
                <p14:modId xmlns:p14="http://schemas.microsoft.com/office/powerpoint/2010/main" val="1321111550"/>
              </p:ext>
            </p:extLst>
          </p:nvPr>
        </p:nvGraphicFramePr>
        <p:xfrm>
          <a:off x="457200" y="1518083"/>
          <a:ext cx="8145262" cy="3932806"/>
        </p:xfrm>
        <a:graphic>
          <a:graphicData uri="http://schemas.openxmlformats.org/drawingml/2006/table">
            <a:tbl>
              <a:tblPr firstRow="1" firstCol="1" bandRow="1">
                <a:tableStyleId>{5C22544A-7EE6-4342-B048-85BDC9FD1C3A}</a:tableStyleId>
              </a:tblPr>
              <a:tblGrid>
                <a:gridCol w="1546375">
                  <a:extLst>
                    <a:ext uri="{9D8B030D-6E8A-4147-A177-3AD203B41FA5}">
                      <a16:colId xmlns:a16="http://schemas.microsoft.com/office/drawing/2014/main" val="47553988"/>
                    </a:ext>
                  </a:extLst>
                </a:gridCol>
                <a:gridCol w="6598887">
                  <a:extLst>
                    <a:ext uri="{9D8B030D-6E8A-4147-A177-3AD203B41FA5}">
                      <a16:colId xmlns:a16="http://schemas.microsoft.com/office/drawing/2014/main" val="532190619"/>
                    </a:ext>
                  </a:extLst>
                </a:gridCol>
              </a:tblGrid>
              <a:tr h="3932806">
                <a:tc>
                  <a:txBody>
                    <a:bodyPr/>
                    <a:lstStyle/>
                    <a:p>
                      <a:pPr marL="0" marR="0">
                        <a:lnSpc>
                          <a:spcPct val="115000"/>
                        </a:lnSpc>
                        <a:spcBef>
                          <a:spcPts val="0"/>
                        </a:spcBef>
                        <a:spcAft>
                          <a:spcPts val="0"/>
                        </a:spcAft>
                      </a:pPr>
                      <a:r>
                        <a:rPr lang="en-US" sz="1400" dirty="0">
                          <a:effectLst/>
                        </a:rPr>
                        <a:t>Considerations for both categories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Education, training, experience, current competence, references, peer recommendations, information pertaining to the quality of care the individual provides, a query to the National Practitioner Data Bank, appropriateness of the privileges requested, and other relevant information.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Reviewed by the department chair, the Credential Committee, and the Executive Community who will forward a final recommendation to the Governing Body for approval.</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Reappointment to medical staff and renewal of privileges must satisfy eligibility requirements including completion of medical records, completion of continuing medical education requirements, and continuous satisfaction of all qualifications and criteria for appointment and clinical privileges.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Member must have had sufficient verifiable patient contacts to enable the assessment of current clinical judgement and competence for the privileges requested.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11573069"/>
                  </a:ext>
                </a:extLst>
              </a:tr>
            </a:tbl>
          </a:graphicData>
        </a:graphic>
      </p:graphicFrame>
    </p:spTree>
    <p:extLst>
      <p:ext uri="{BB962C8B-B14F-4D97-AF65-F5344CB8AC3E}">
        <p14:creationId xmlns:p14="http://schemas.microsoft.com/office/powerpoint/2010/main" val="3075693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069AC-7A32-4174-809D-F25EE1EFC583}"/>
              </a:ext>
            </a:extLst>
          </p:cNvPr>
          <p:cNvSpPr>
            <a:spLocks noGrp="1"/>
          </p:cNvSpPr>
          <p:nvPr>
            <p:ph type="title"/>
          </p:nvPr>
        </p:nvSpPr>
        <p:spPr/>
        <p:txBody>
          <a:bodyPr/>
          <a:lstStyle/>
          <a:p>
            <a:r>
              <a:rPr lang="en-US" dirty="0"/>
              <a:t>St. James - Butte</a:t>
            </a:r>
          </a:p>
        </p:txBody>
      </p:sp>
      <p:sp>
        <p:nvSpPr>
          <p:cNvPr id="3" name="Content Placeholder 2">
            <a:extLst>
              <a:ext uri="{FF2B5EF4-FFF2-40B4-BE49-F238E27FC236}">
                <a16:creationId xmlns:a16="http://schemas.microsoft.com/office/drawing/2014/main" id="{634A17B6-315F-47D1-B98E-51E277D97D06}"/>
              </a:ext>
            </a:extLst>
          </p:cNvPr>
          <p:cNvSpPr>
            <a:spLocks noGrp="1"/>
          </p:cNvSpPr>
          <p:nvPr>
            <p:ph idx="1"/>
          </p:nvPr>
        </p:nvSpPr>
        <p:spPr/>
        <p:txBody>
          <a:bodyPr/>
          <a:lstStyle/>
          <a:p>
            <a:pPr marL="342900" indent="-342900">
              <a:buFont typeface="Arial" panose="020B0604020202020204" pitchFamily="34" charset="0"/>
              <a:buChar char="•"/>
            </a:pPr>
            <a:r>
              <a:rPr lang="en-US" dirty="0"/>
              <a:t>Active (Admitting)</a:t>
            </a:r>
          </a:p>
          <a:p>
            <a:pPr marL="342900" indent="-342900">
              <a:buFont typeface="Arial" panose="020B0604020202020204" pitchFamily="34" charset="0"/>
              <a:buChar char="•"/>
            </a:pPr>
            <a:r>
              <a:rPr lang="en-US" dirty="0"/>
              <a:t>Courtesy –</a:t>
            </a:r>
          </a:p>
          <a:p>
            <a:pPr marL="800100" lvl="1" indent="-342900"/>
            <a:r>
              <a:rPr lang="en-US" dirty="0"/>
              <a:t>Qualifies as Active but only occasionally admits</a:t>
            </a:r>
          </a:p>
          <a:p>
            <a:pPr marL="342900" indent="-342900">
              <a:buFont typeface="Arial" panose="020B0604020202020204" pitchFamily="34" charset="0"/>
              <a:buChar char="•"/>
            </a:pPr>
            <a:r>
              <a:rPr lang="en-US" dirty="0"/>
              <a:t>Consulting –</a:t>
            </a:r>
          </a:p>
          <a:p>
            <a:pPr marL="800100" lvl="1" indent="-342900"/>
            <a:r>
              <a:rPr lang="en-US" dirty="0"/>
              <a:t>Does not have  admitting privileges </a:t>
            </a:r>
          </a:p>
          <a:p>
            <a:pPr marL="800100" lvl="1" indent="-342900"/>
            <a:r>
              <a:rPr lang="en-US" dirty="0"/>
              <a:t>Is involved in diagnosis and treatment of inpatients</a:t>
            </a:r>
          </a:p>
          <a:p>
            <a:pPr marL="342900" indent="-342900">
              <a:buFont typeface="Arial" panose="020B0604020202020204" pitchFamily="34" charset="0"/>
              <a:buChar char="•"/>
            </a:pPr>
            <a:r>
              <a:rPr lang="en-US" dirty="0"/>
              <a:t>Affiliate – </a:t>
            </a:r>
          </a:p>
          <a:p>
            <a:pPr marL="800100" lvl="1" indent="-342900"/>
            <a:r>
              <a:rPr lang="en-US" dirty="0"/>
              <a:t>Satisfies the general requirements</a:t>
            </a:r>
          </a:p>
          <a:p>
            <a:pPr marL="800100" lvl="1" indent="-342900"/>
            <a:r>
              <a:rPr lang="en-US" dirty="0"/>
              <a:t>Doesn’t wish to establish a practice</a:t>
            </a:r>
          </a:p>
          <a:p>
            <a:pPr marL="342900" indent="-342900">
              <a:buFont typeface="Arial" panose="020B0604020202020204" pitchFamily="34" charset="0"/>
              <a:buChar char="•"/>
            </a:pPr>
            <a:r>
              <a:rPr lang="en-US" dirty="0"/>
              <a:t>Visiting –</a:t>
            </a:r>
          </a:p>
          <a:p>
            <a:pPr marL="342900" indent="-342900">
              <a:buFont typeface="Arial" panose="020B0604020202020204" pitchFamily="34" charset="0"/>
              <a:buChar char="•"/>
            </a:pPr>
            <a:r>
              <a:rPr lang="en-US" dirty="0"/>
              <a:t>Honorary –</a:t>
            </a:r>
          </a:p>
          <a:p>
            <a:endParaRPr lang="en-US" dirty="0"/>
          </a:p>
        </p:txBody>
      </p:sp>
      <p:sp>
        <p:nvSpPr>
          <p:cNvPr id="4" name="Slide Number Placeholder 3">
            <a:extLst>
              <a:ext uri="{FF2B5EF4-FFF2-40B4-BE49-F238E27FC236}">
                <a16:creationId xmlns:a16="http://schemas.microsoft.com/office/drawing/2014/main" id="{BF0730D5-1B3F-4EAB-A7F6-3ED4399EED2E}"/>
              </a:ext>
            </a:extLst>
          </p:cNvPr>
          <p:cNvSpPr>
            <a:spLocks noGrp="1"/>
          </p:cNvSpPr>
          <p:nvPr>
            <p:ph type="sldNum" sz="quarter" idx="4"/>
          </p:nvPr>
        </p:nvSpPr>
        <p:spPr/>
        <p:txBody>
          <a:bodyPr/>
          <a:lstStyle/>
          <a:p>
            <a:r>
              <a:rPr lang="en-US" dirty="0"/>
              <a:t>Page </a:t>
            </a:r>
            <a:fld id="{5B1F56CA-8A84-43E9-B219-4D94BA1E6BE1}" type="slidenum">
              <a:rPr lang="en-US" smtClean="0"/>
              <a:pPr/>
              <a:t>6</a:t>
            </a:fld>
            <a:endParaRPr lang="en-US" dirty="0"/>
          </a:p>
        </p:txBody>
      </p:sp>
    </p:spTree>
    <p:extLst>
      <p:ext uri="{BB962C8B-B14F-4D97-AF65-F5344CB8AC3E}">
        <p14:creationId xmlns:p14="http://schemas.microsoft.com/office/powerpoint/2010/main" val="3782112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2C2AC-71A0-49CB-9E1F-634276EF072E}"/>
              </a:ext>
            </a:extLst>
          </p:cNvPr>
          <p:cNvSpPr>
            <a:spLocks noGrp="1"/>
          </p:cNvSpPr>
          <p:nvPr>
            <p:ph type="title"/>
          </p:nvPr>
        </p:nvSpPr>
        <p:spPr/>
        <p:txBody>
          <a:bodyPr/>
          <a:lstStyle/>
          <a:p>
            <a:r>
              <a:rPr lang="en-US" dirty="0"/>
              <a:t>Billings Clinic</a:t>
            </a:r>
          </a:p>
        </p:txBody>
      </p:sp>
      <p:sp>
        <p:nvSpPr>
          <p:cNvPr id="3" name="Content Placeholder 2">
            <a:extLst>
              <a:ext uri="{FF2B5EF4-FFF2-40B4-BE49-F238E27FC236}">
                <a16:creationId xmlns:a16="http://schemas.microsoft.com/office/drawing/2014/main" id="{8837450D-3AC9-4088-9101-0E2794B80E92}"/>
              </a:ext>
            </a:extLst>
          </p:cNvPr>
          <p:cNvSpPr>
            <a:spLocks noGrp="1"/>
          </p:cNvSpPr>
          <p:nvPr>
            <p:ph idx="1"/>
          </p:nvPr>
        </p:nvSpPr>
        <p:spPr>
          <a:xfrm>
            <a:off x="457200" y="1345224"/>
            <a:ext cx="7620000" cy="4656082"/>
          </a:xfrm>
        </p:spPr>
        <p:txBody>
          <a:bodyPr>
            <a:normAutofit/>
          </a:bodyPr>
          <a:lstStyle/>
          <a:p>
            <a:pPr marL="342900" indent="-342900">
              <a:buFont typeface="Arial" panose="020B0604020202020204" pitchFamily="34" charset="0"/>
              <a:buChar char="•"/>
            </a:pPr>
            <a:r>
              <a:rPr lang="en-US" dirty="0"/>
              <a:t>Hospitals use a variety of terminology to describe the staff categories and types of privileges that are granted to physicians, and that terminology is subject to change as Medical Staff Bylaws evolve.   </a:t>
            </a:r>
          </a:p>
          <a:p>
            <a:pPr marL="342900" indent="-342900">
              <a:buFont typeface="Arial" panose="020B0604020202020204" pitchFamily="34" charset="0"/>
              <a:buChar char="•"/>
            </a:pPr>
            <a:r>
              <a:rPr lang="en-US" dirty="0"/>
              <a:t>Billings Clinic does not use the terminology of “affiliate status” or “active status.”  Rather than “status,” Billings Clinic’s medical staff bylaws uses the concept of staff categories and designations.</a:t>
            </a:r>
          </a:p>
          <a:p>
            <a:pPr marL="342900" indent="-342900">
              <a:buFont typeface="Arial" panose="020B0604020202020204" pitchFamily="34" charset="0"/>
              <a:buChar char="•"/>
            </a:pPr>
            <a:r>
              <a:rPr lang="en-US" dirty="0"/>
              <a:t>You may want to propose something like “medical staff membership with appropriate clinical privileges” instead of “admitting privileges”.  In my opinion, that would capture the concepts for the vast majority, if not all, hospitals.</a:t>
            </a:r>
          </a:p>
          <a:p>
            <a:endParaRPr lang="en-US" dirty="0"/>
          </a:p>
        </p:txBody>
      </p:sp>
      <p:sp>
        <p:nvSpPr>
          <p:cNvPr id="4" name="Slide Number Placeholder 3">
            <a:extLst>
              <a:ext uri="{FF2B5EF4-FFF2-40B4-BE49-F238E27FC236}">
                <a16:creationId xmlns:a16="http://schemas.microsoft.com/office/drawing/2014/main" id="{01D5D10F-F3CF-4584-AE0D-7DCA9D7B5BA6}"/>
              </a:ext>
            </a:extLst>
          </p:cNvPr>
          <p:cNvSpPr>
            <a:spLocks noGrp="1"/>
          </p:cNvSpPr>
          <p:nvPr>
            <p:ph type="sldNum" sz="quarter" idx="4"/>
          </p:nvPr>
        </p:nvSpPr>
        <p:spPr/>
        <p:txBody>
          <a:bodyPr/>
          <a:lstStyle/>
          <a:p>
            <a:r>
              <a:rPr lang="en-US" dirty="0"/>
              <a:t>Page </a:t>
            </a:r>
            <a:fld id="{5B1F56CA-8A84-43E9-B219-4D94BA1E6BE1}" type="slidenum">
              <a:rPr lang="en-US" smtClean="0"/>
              <a:pPr/>
              <a:t>7</a:t>
            </a:fld>
            <a:endParaRPr lang="en-US" dirty="0"/>
          </a:p>
        </p:txBody>
      </p:sp>
    </p:spTree>
    <p:extLst>
      <p:ext uri="{BB962C8B-B14F-4D97-AF65-F5344CB8AC3E}">
        <p14:creationId xmlns:p14="http://schemas.microsoft.com/office/powerpoint/2010/main" val="290914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41972-244D-4FD1-8405-E62622B4FEB3}"/>
              </a:ext>
            </a:extLst>
          </p:cNvPr>
          <p:cNvSpPr>
            <a:spLocks noGrp="1"/>
          </p:cNvSpPr>
          <p:nvPr>
            <p:ph type="title"/>
          </p:nvPr>
        </p:nvSpPr>
        <p:spPr/>
        <p:txBody>
          <a:bodyPr/>
          <a:lstStyle/>
          <a:p>
            <a:r>
              <a:rPr lang="en-US" dirty="0"/>
              <a:t>Kalispell Regional</a:t>
            </a:r>
          </a:p>
        </p:txBody>
      </p:sp>
      <p:sp>
        <p:nvSpPr>
          <p:cNvPr id="3" name="Content Placeholder 2">
            <a:extLst>
              <a:ext uri="{FF2B5EF4-FFF2-40B4-BE49-F238E27FC236}">
                <a16:creationId xmlns:a16="http://schemas.microsoft.com/office/drawing/2014/main" id="{44246057-2412-442A-8E92-93DC83259BE1}"/>
              </a:ext>
            </a:extLst>
          </p:cNvPr>
          <p:cNvSpPr>
            <a:spLocks noGrp="1"/>
          </p:cNvSpPr>
          <p:nvPr>
            <p:ph idx="1"/>
          </p:nvPr>
        </p:nvSpPr>
        <p:spPr/>
        <p:txBody>
          <a:bodyPr/>
          <a:lstStyle/>
          <a:p>
            <a:pPr marL="342900" indent="-342900">
              <a:buFont typeface="Arial" panose="020B0604020202020204" pitchFamily="34" charset="0"/>
              <a:buChar char="•"/>
            </a:pPr>
            <a:r>
              <a:rPr lang="en-US" dirty="0"/>
              <a:t>We have an Associate staff at KRMC which refers to the provider’s first year on staff; they follow that same criteria as Active or Courtesy staff depending how involved they are at the hospital.</a:t>
            </a:r>
          </a:p>
          <a:p>
            <a:endParaRPr lang="en-US" dirty="0"/>
          </a:p>
        </p:txBody>
      </p:sp>
      <p:sp>
        <p:nvSpPr>
          <p:cNvPr id="4" name="Slide Number Placeholder 3">
            <a:extLst>
              <a:ext uri="{FF2B5EF4-FFF2-40B4-BE49-F238E27FC236}">
                <a16:creationId xmlns:a16="http://schemas.microsoft.com/office/drawing/2014/main" id="{D9270EC8-AB0A-418F-B747-600B71F1963E}"/>
              </a:ext>
            </a:extLst>
          </p:cNvPr>
          <p:cNvSpPr>
            <a:spLocks noGrp="1"/>
          </p:cNvSpPr>
          <p:nvPr>
            <p:ph type="sldNum" sz="quarter" idx="4"/>
          </p:nvPr>
        </p:nvSpPr>
        <p:spPr/>
        <p:txBody>
          <a:bodyPr/>
          <a:lstStyle/>
          <a:p>
            <a:r>
              <a:rPr lang="en-US" dirty="0"/>
              <a:t>Page </a:t>
            </a:r>
            <a:fld id="{5B1F56CA-8A84-43E9-B219-4D94BA1E6BE1}" type="slidenum">
              <a:rPr lang="en-US" smtClean="0"/>
              <a:pPr/>
              <a:t>8</a:t>
            </a:fld>
            <a:endParaRPr lang="en-US" dirty="0"/>
          </a:p>
        </p:txBody>
      </p:sp>
    </p:spTree>
    <p:extLst>
      <p:ext uri="{BB962C8B-B14F-4D97-AF65-F5344CB8AC3E}">
        <p14:creationId xmlns:p14="http://schemas.microsoft.com/office/powerpoint/2010/main" val="30854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78D1-D3BF-42D2-B58C-FCA3AC2AB7F2}"/>
              </a:ext>
            </a:extLst>
          </p:cNvPr>
          <p:cNvSpPr>
            <a:spLocks noGrp="1"/>
          </p:cNvSpPr>
          <p:nvPr>
            <p:ph type="title"/>
          </p:nvPr>
        </p:nvSpPr>
        <p:spPr/>
        <p:txBody>
          <a:bodyPr/>
          <a:lstStyle/>
          <a:p>
            <a:r>
              <a:rPr lang="en-US" dirty="0"/>
              <a:t>Benefis – Great Falls</a:t>
            </a:r>
          </a:p>
        </p:txBody>
      </p:sp>
      <p:sp>
        <p:nvSpPr>
          <p:cNvPr id="3" name="Content Placeholder 2">
            <a:extLst>
              <a:ext uri="{FF2B5EF4-FFF2-40B4-BE49-F238E27FC236}">
                <a16:creationId xmlns:a16="http://schemas.microsoft.com/office/drawing/2014/main" id="{B2617509-1F3E-4F20-BC53-B36225423FD2}"/>
              </a:ext>
            </a:extLst>
          </p:cNvPr>
          <p:cNvSpPr>
            <a:spLocks noGrp="1"/>
          </p:cNvSpPr>
          <p:nvPr>
            <p:ph idx="1"/>
          </p:nvPr>
        </p:nvSpPr>
        <p:spPr/>
        <p:txBody>
          <a:bodyPr/>
          <a:lstStyle/>
          <a:p>
            <a:pPr marL="342900" indent="-342900">
              <a:buFont typeface="Arial" panose="020B0604020202020204" pitchFamily="34" charset="0"/>
              <a:buChar char="•"/>
            </a:pPr>
            <a:r>
              <a:rPr lang="en-US" dirty="0"/>
              <a:t>Active –</a:t>
            </a:r>
          </a:p>
          <a:p>
            <a:pPr marL="800100" lvl="1" indent="-342900"/>
            <a:r>
              <a:rPr lang="en-US" dirty="0"/>
              <a:t>Member of medical staff for 2 years</a:t>
            </a:r>
          </a:p>
          <a:p>
            <a:pPr marL="800100" lvl="1" indent="-342900"/>
            <a:r>
              <a:rPr lang="en-US" dirty="0"/>
              <a:t>50 patient contacts minimum</a:t>
            </a:r>
          </a:p>
          <a:p>
            <a:pPr marL="1485900" lvl="2" indent="-342900"/>
            <a:r>
              <a:rPr lang="en-US" dirty="0"/>
              <a:t>Inpatient admission</a:t>
            </a:r>
          </a:p>
          <a:p>
            <a:pPr marL="1485900" lvl="2" indent="-342900"/>
            <a:r>
              <a:rPr lang="en-US" dirty="0"/>
              <a:t>Consultation</a:t>
            </a:r>
          </a:p>
          <a:p>
            <a:pPr marL="1485900" lvl="2" indent="-342900"/>
            <a:r>
              <a:rPr lang="en-US" dirty="0"/>
              <a:t>Referral for inpatient admission</a:t>
            </a:r>
          </a:p>
          <a:p>
            <a:pPr marL="1485900" lvl="2" indent="-342900"/>
            <a:r>
              <a:rPr lang="en-US" dirty="0"/>
              <a:t>Surgical procedure at inpatient or outpatient facility</a:t>
            </a:r>
          </a:p>
          <a:p>
            <a:pPr marL="800100" lvl="1" indent="-342900"/>
            <a:r>
              <a:rPr lang="en-US" dirty="0"/>
              <a:t>Some items can be waived</a:t>
            </a:r>
          </a:p>
          <a:p>
            <a:pPr marL="342900" indent="-342900">
              <a:buFont typeface="Arial" panose="020B0604020202020204" pitchFamily="34" charset="0"/>
              <a:buChar char="•"/>
            </a:pPr>
            <a:r>
              <a:rPr lang="en-US" dirty="0"/>
              <a:t>Associate – </a:t>
            </a:r>
          </a:p>
          <a:p>
            <a:pPr marL="800100" lvl="1" indent="-342900"/>
            <a:r>
              <a:rPr lang="en-US" dirty="0"/>
              <a:t>Member for the first 2 years</a:t>
            </a:r>
          </a:p>
          <a:p>
            <a:pPr marL="1485900" lvl="2" indent="-342900"/>
            <a:r>
              <a:rPr lang="en-US" dirty="0"/>
              <a:t>Or, prefer not to pursue Active</a:t>
            </a:r>
          </a:p>
          <a:p>
            <a:pPr marL="800100" lvl="1" indent="-342900"/>
            <a:r>
              <a:rPr lang="en-US" dirty="0"/>
              <a:t>Otherwise meet general qualifications</a:t>
            </a:r>
          </a:p>
          <a:p>
            <a:pPr marL="800100" lvl="1" indent="-342900"/>
            <a:endParaRPr lang="en-US" dirty="0"/>
          </a:p>
        </p:txBody>
      </p:sp>
      <p:sp>
        <p:nvSpPr>
          <p:cNvPr id="4" name="Slide Number Placeholder 3">
            <a:extLst>
              <a:ext uri="{FF2B5EF4-FFF2-40B4-BE49-F238E27FC236}">
                <a16:creationId xmlns:a16="http://schemas.microsoft.com/office/drawing/2014/main" id="{322F3A87-3FF3-4DC3-978E-ABA66E6121DC}"/>
              </a:ext>
            </a:extLst>
          </p:cNvPr>
          <p:cNvSpPr>
            <a:spLocks noGrp="1"/>
          </p:cNvSpPr>
          <p:nvPr>
            <p:ph type="sldNum" sz="quarter" idx="4"/>
          </p:nvPr>
        </p:nvSpPr>
        <p:spPr/>
        <p:txBody>
          <a:bodyPr/>
          <a:lstStyle/>
          <a:p>
            <a:r>
              <a:rPr lang="en-US" dirty="0"/>
              <a:t>Page </a:t>
            </a:r>
            <a:fld id="{5B1F56CA-8A84-43E9-B219-4D94BA1E6BE1}" type="slidenum">
              <a:rPr lang="en-US" smtClean="0"/>
              <a:pPr/>
              <a:t>9</a:t>
            </a:fld>
            <a:endParaRPr lang="en-US" dirty="0"/>
          </a:p>
        </p:txBody>
      </p:sp>
    </p:spTree>
    <p:extLst>
      <p:ext uri="{BB962C8B-B14F-4D97-AF65-F5344CB8AC3E}">
        <p14:creationId xmlns:p14="http://schemas.microsoft.com/office/powerpoint/2010/main" val="34217513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LI-PowerPointTemp-Numbers">
  <a:themeElements>
    <a:clrScheme name="NEW DLI 2016">
      <a:dk1>
        <a:srgbClr val="003E74"/>
      </a:dk1>
      <a:lt1>
        <a:srgbClr val="FFFFFF"/>
      </a:lt1>
      <a:dk2>
        <a:srgbClr val="A70E13"/>
      </a:dk2>
      <a:lt2>
        <a:srgbClr val="80ADD2"/>
      </a:lt2>
      <a:accent1>
        <a:srgbClr val="808080"/>
      </a:accent1>
      <a:accent2>
        <a:srgbClr val="839219"/>
      </a:accent2>
      <a:accent3>
        <a:srgbClr val="F1931C"/>
      </a:accent3>
      <a:accent4>
        <a:srgbClr val="A70E13"/>
      </a:accent4>
      <a:accent5>
        <a:srgbClr val="FFC835"/>
      </a:accent5>
      <a:accent6>
        <a:srgbClr val="F1931C"/>
      </a:accent6>
      <a:hlink>
        <a:srgbClr val="FFC835"/>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DLI-PowerPointTemp-Numbers" id="{1E563973-3D38-4A8B-AF43-E6EDED994217}" vid="{94B75693-D6FB-4CCE-ABAF-1FFC26298C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DLI-PPT-PageNumbers-Theme (1)</Template>
  <TotalTime>79</TotalTime>
  <Words>683</Words>
  <Application>Microsoft Office PowerPoint</Application>
  <PresentationFormat>On-screen Show (4:3)</PresentationFormat>
  <Paragraphs>123</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Franklin Gothic Book</vt:lpstr>
      <vt:lpstr>Franklin Gothic Medium</vt:lpstr>
      <vt:lpstr>Symbol</vt:lpstr>
      <vt:lpstr>Times New Roman</vt:lpstr>
      <vt:lpstr>DLI-PowerPointTemp-Numbers</vt:lpstr>
      <vt:lpstr>PowerPoint Presentation</vt:lpstr>
      <vt:lpstr>Treating Physician in MT - defined</vt:lpstr>
      <vt:lpstr>J2J - Responses</vt:lpstr>
      <vt:lpstr>St. Patrick’s - Missoula</vt:lpstr>
      <vt:lpstr>St. Patrick’s - continued</vt:lpstr>
      <vt:lpstr>St. James - Butte</vt:lpstr>
      <vt:lpstr>Billings Clinic</vt:lpstr>
      <vt:lpstr>Kalispell Regional</vt:lpstr>
      <vt:lpstr>Benefis – Great Falls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Wheeler, Bill</dc:creator>
  <cp:lastModifiedBy>Mandy, Lindi</cp:lastModifiedBy>
  <cp:revision>13</cp:revision>
  <dcterms:created xsi:type="dcterms:W3CDTF">2018-06-10T18:49:47Z</dcterms:created>
  <dcterms:modified xsi:type="dcterms:W3CDTF">2018-06-11T20:14:17Z</dcterms:modified>
</cp:coreProperties>
</file>