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5"/>
  </p:sldMasterIdLst>
  <p:notesMasterIdLst>
    <p:notesMasterId r:id="rId14"/>
  </p:notesMasterIdLst>
  <p:handoutMasterIdLst>
    <p:handoutMasterId r:id="rId15"/>
  </p:handoutMasterIdLst>
  <p:sldIdLst>
    <p:sldId id="256" r:id="rId6"/>
    <p:sldId id="257" r:id="rId7"/>
    <p:sldId id="258" r:id="rId8"/>
    <p:sldId id="259" r:id="rId9"/>
    <p:sldId id="260" r:id="rId10"/>
    <p:sldId id="261" r:id="rId11"/>
    <p:sldId id="262" r:id="rId12"/>
    <p:sldId id="263" r:id="rId13"/>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2030"/>
    <a:srgbClr val="C0223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snapToObjects="1">
      <p:cViewPr varScale="1">
        <p:scale>
          <a:sx n="111" d="100"/>
          <a:sy n="111" d="100"/>
        </p:scale>
        <p:origin x="10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649F5C-39E5-42A3-8C71-E65D85FD2AF8}"/>
              </a:ext>
            </a:extLst>
          </p:cNvPr>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a:extLst>
              <a:ext uri="{FF2B5EF4-FFF2-40B4-BE49-F238E27FC236}">
                <a16:creationId xmlns:a16="http://schemas.microsoft.com/office/drawing/2014/main" id="{DF1C39BB-2F4B-425F-BE46-4D598C150831}"/>
              </a:ext>
            </a:extLst>
          </p:cNvPr>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endParaRPr lang="en-US"/>
          </a:p>
        </p:txBody>
      </p:sp>
      <p:sp>
        <p:nvSpPr>
          <p:cNvPr id="4" name="Footer Placeholder 3">
            <a:extLst>
              <a:ext uri="{FF2B5EF4-FFF2-40B4-BE49-F238E27FC236}">
                <a16:creationId xmlns:a16="http://schemas.microsoft.com/office/drawing/2014/main" id="{47359EB6-3758-4E3E-91F2-6E0EEFC1B782}"/>
              </a:ext>
            </a:extLst>
          </p:cNvPr>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C0278DE-66FF-4748-A279-50DFBE37D5AE}"/>
              </a:ext>
            </a:extLst>
          </p:cNvPr>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A78A2ED3-4D22-48A9-9400-7239ACEC9A22}" type="slidenum">
              <a:rPr lang="en-US" smtClean="0"/>
              <a:t>‹#›</a:t>
            </a:fld>
            <a:endParaRPr lang="en-US"/>
          </a:p>
        </p:txBody>
      </p:sp>
    </p:spTree>
    <p:extLst>
      <p:ext uri="{BB962C8B-B14F-4D97-AF65-F5344CB8AC3E}">
        <p14:creationId xmlns:p14="http://schemas.microsoft.com/office/powerpoint/2010/main" val="228328904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34F3DB66-4081-6846-ADC0-BBFA4CA3D2DD}" type="slidenum">
              <a:rPr lang="en-US" smtClean="0"/>
              <a:t>‹#›</a:t>
            </a:fld>
            <a:endParaRPr lang="en-US"/>
          </a:p>
        </p:txBody>
      </p:sp>
    </p:spTree>
    <p:extLst>
      <p:ext uri="{BB962C8B-B14F-4D97-AF65-F5344CB8AC3E}">
        <p14:creationId xmlns:p14="http://schemas.microsoft.com/office/powerpoint/2010/main" val="1588771131"/>
      </p:ext>
    </p:extLst>
  </p:cSld>
  <p:clrMap bg1="lt1" tx1="dk1" bg2="lt2" tx2="dk2" accent1="accent1" accent2="accent2" accent3="accent3" accent4="accent4" accent5="accent5" accent6="accent6" hlink="hlink" folHlink="folHlink"/>
  <p:hf sldNum="0" hdr="0"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1" name="Picture 10" descr="DLIHorLogo_Snowflake.png"/>
          <p:cNvPicPr>
            <a:picLocks noChangeAspect="1"/>
          </p:cNvPicPr>
          <p:nvPr userDrawn="1"/>
        </p:nvPicPr>
        <p:blipFill>
          <a:blip r:embed="rId2" cstate="print">
            <a:alphaModFix amt="5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29424" y="1180950"/>
            <a:ext cx="4343400" cy="4343400"/>
          </a:xfrm>
          <a:prstGeom prst="rect">
            <a:avLst/>
          </a:prstGeom>
        </p:spPr>
      </p:pic>
      <p:sp>
        <p:nvSpPr>
          <p:cNvPr id="2" name="Title 1"/>
          <p:cNvSpPr>
            <a:spLocks noGrp="1"/>
          </p:cNvSpPr>
          <p:nvPr>
            <p:ph type="ctrTitle" hasCustomPrompt="1"/>
          </p:nvPr>
        </p:nvSpPr>
        <p:spPr>
          <a:xfrm>
            <a:off x="457200" y="1045006"/>
            <a:ext cx="7772400" cy="3028769"/>
          </a:xfrm>
        </p:spPr>
        <p:txBody>
          <a:bodyPr anchor="ctr">
            <a:noAutofit/>
          </a:bodyPr>
          <a:lstStyle>
            <a:lvl1pPr>
              <a:lnSpc>
                <a:spcPct val="100000"/>
              </a:lnSpc>
              <a:defRPr sz="6600" cap="none" spc="-80" baseline="0">
                <a:solidFill>
                  <a:schemeClr val="tx1"/>
                </a:solidFill>
              </a:defRPr>
            </a:lvl1pPr>
          </a:lstStyle>
          <a:p>
            <a:r>
              <a:rPr lang="en-US" dirty="0"/>
              <a:t>Title of Presentation</a:t>
            </a:r>
          </a:p>
        </p:txBody>
      </p:sp>
      <p:sp>
        <p:nvSpPr>
          <p:cNvPr id="3" name="Subtitle 2"/>
          <p:cNvSpPr>
            <a:spLocks noGrp="1"/>
          </p:cNvSpPr>
          <p:nvPr>
            <p:ph type="subTitle" idx="1" hasCustomPrompt="1"/>
          </p:nvPr>
        </p:nvSpPr>
        <p:spPr>
          <a:xfrm>
            <a:off x="457200" y="4083155"/>
            <a:ext cx="6858000" cy="914400"/>
          </a:xfrm>
        </p:spPr>
        <p:txBody>
          <a:bodyPr/>
          <a:lstStyle>
            <a:lvl1pPr marL="0" indent="0" algn="l">
              <a:buNone/>
              <a:defRPr b="0" cap="all" spc="120" baseline="0">
                <a:solidFill>
                  <a:srgbClr val="80ADD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title</a:t>
            </a:r>
          </a:p>
        </p:txBody>
      </p:sp>
      <p:sp>
        <p:nvSpPr>
          <p:cNvPr id="9" name="Rectangle 8"/>
          <p:cNvSpPr/>
          <p:nvPr/>
        </p:nvSpPr>
        <p:spPr>
          <a:xfrm>
            <a:off x="9001124" y="4846320"/>
            <a:ext cx="142876" cy="2011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a:blip r:embed="rId3"/>
          <a:stretch>
            <a:fillRect/>
          </a:stretch>
        </p:blipFill>
        <p:spPr>
          <a:xfrm>
            <a:off x="4987456" y="5850280"/>
            <a:ext cx="3311452" cy="63075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47800"/>
            <a:ext cx="7772400" cy="4321175"/>
          </a:xfrm>
        </p:spPr>
        <p:txBody>
          <a:bodyPr anchor="ctr">
            <a:noAutofit/>
          </a:bodyPr>
          <a:lstStyle>
            <a:lvl1pPr algn="l">
              <a:lnSpc>
                <a:spcPct val="100000"/>
              </a:lnSpc>
              <a:defRPr sz="5400" b="0" cap="none"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rgbClr val="80ADD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solidFill>
                  <a:schemeClr val="accent1">
                    <a:lumMod val="50000"/>
                  </a:schemeClr>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solidFill>
                  <a:srgbClr val="404040"/>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rgbClr val="839219"/>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a:t>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hasCustomPrompt="1"/>
          </p:nvPr>
        </p:nvSpPr>
        <p:spPr>
          <a:xfrm>
            <a:off x="457200" y="5715000"/>
            <a:ext cx="8153400" cy="457200"/>
          </a:xfrm>
        </p:spPr>
        <p:txBody>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91187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371600"/>
            <a:ext cx="7620000" cy="47545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9001124" y="0"/>
            <a:ext cx="142876"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13"/>
          <a:stretch>
            <a:fillRect/>
          </a:stretch>
        </p:blipFill>
        <p:spPr>
          <a:xfrm>
            <a:off x="6477000" y="6268721"/>
            <a:ext cx="2171700" cy="413657"/>
          </a:xfrm>
          <a:prstGeom prst="rect">
            <a:avLst/>
          </a:prstGeom>
        </p:spPr>
      </p:pic>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ct val="0"/>
        </a:spcBef>
        <a:buNone/>
        <a:defRPr sz="4000" kern="1200" cap="none" spc="-60" baseline="0">
          <a:solidFill>
            <a:srgbClr val="184173"/>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CE Certification Program</a:t>
            </a:r>
          </a:p>
        </p:txBody>
      </p:sp>
    </p:spTree>
    <p:extLst>
      <p:ext uri="{BB962C8B-B14F-4D97-AF65-F5344CB8AC3E}">
        <p14:creationId xmlns:p14="http://schemas.microsoft.com/office/powerpoint/2010/main" val="2516153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659"/>
            <a:ext cx="7620000" cy="911877"/>
          </a:xfrm>
        </p:spPr>
        <p:txBody>
          <a:bodyPr>
            <a:normAutofit fontScale="90000"/>
          </a:bodyPr>
          <a:lstStyle/>
          <a:p>
            <a:r>
              <a:rPr lang="en-US" dirty="0"/>
              <a:t>Voluntary certification program for claims examiners </a:t>
            </a:r>
          </a:p>
        </p:txBody>
      </p:sp>
      <p:sp>
        <p:nvSpPr>
          <p:cNvPr id="3" name="Content Placeholder 2"/>
          <p:cNvSpPr>
            <a:spLocks noGrp="1"/>
          </p:cNvSpPr>
          <p:nvPr>
            <p:ph idx="1"/>
          </p:nvPr>
        </p:nvSpPr>
        <p:spPr/>
        <p:txBody>
          <a:bodyPr/>
          <a:lstStyle/>
          <a:p>
            <a:r>
              <a:rPr lang="en-US" sz="2400" b="0" dirty="0"/>
              <a:t>The 2009 Legislative Session passed the</a:t>
            </a:r>
            <a:r>
              <a:rPr lang="en-US" sz="2400" dirty="0"/>
              <a:t> </a:t>
            </a:r>
            <a:r>
              <a:rPr lang="en-US" sz="2400" u="sng" dirty="0"/>
              <a:t>voluntary </a:t>
            </a:r>
            <a:r>
              <a:rPr lang="en-US" sz="2400" b="0" dirty="0"/>
              <a:t>Claims Examiner Certification process.  The purpose of this legislation is to establish standards for voluntary certification of workers’ compensation claims examiners handling workers’ compensation claims in the State of Montana.  The purpose is to also provide minimum qualifications; an examination; a two-year certification and renewal process; provide continuing education requirements; provide qualifications for instructors.</a:t>
            </a:r>
          </a:p>
          <a:p>
            <a:endParaRPr lang="en-US" b="0" dirty="0"/>
          </a:p>
          <a:p>
            <a:r>
              <a:rPr lang="en-US" dirty="0"/>
              <a:t>The statue for the CE Certification Program is found under 39-71-320 and Rules 24.29.813</a:t>
            </a:r>
          </a:p>
          <a:p>
            <a:endParaRPr lang="en-US" dirty="0"/>
          </a:p>
        </p:txBody>
      </p:sp>
    </p:spTree>
    <p:extLst>
      <p:ext uri="{BB962C8B-B14F-4D97-AF65-F5344CB8AC3E}">
        <p14:creationId xmlns:p14="http://schemas.microsoft.com/office/powerpoint/2010/main" val="140856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Certification Process</a:t>
            </a:r>
          </a:p>
        </p:txBody>
      </p:sp>
      <p:sp>
        <p:nvSpPr>
          <p:cNvPr id="3" name="Content Placeholder 2"/>
          <p:cNvSpPr>
            <a:spLocks noGrp="1"/>
          </p:cNvSpPr>
          <p:nvPr>
            <p:ph idx="1"/>
          </p:nvPr>
        </p:nvSpPr>
        <p:spPr/>
        <p:txBody>
          <a:bodyPr>
            <a:normAutofit fontScale="92500" lnSpcReduction="20000"/>
          </a:bodyPr>
          <a:lstStyle/>
          <a:p>
            <a:r>
              <a:rPr lang="en-US" dirty="0"/>
              <a:t>In order to become certified in our program:</a:t>
            </a:r>
          </a:p>
          <a:p>
            <a:pPr marL="914400" lvl="1" indent="-457200">
              <a:buAutoNum type="arabicPeriod"/>
            </a:pPr>
            <a:r>
              <a:rPr lang="en-US" dirty="0"/>
              <a:t>Apply by filling out and submitting our Certification Application – located on our web page</a:t>
            </a:r>
          </a:p>
          <a:p>
            <a:pPr marL="914400" lvl="1" indent="-457200">
              <a:buAutoNum type="arabicPeriod"/>
            </a:pPr>
            <a:r>
              <a:rPr lang="en-US" dirty="0"/>
              <a:t>Submitting payment of $175.00 </a:t>
            </a:r>
            <a:r>
              <a:rPr lang="en-US" dirty="0">
                <a:solidFill>
                  <a:srgbClr val="FF0000"/>
                </a:solidFill>
              </a:rPr>
              <a:t>(non-refundable)</a:t>
            </a:r>
            <a:r>
              <a:rPr lang="en-US" dirty="0"/>
              <a:t> along with your application.</a:t>
            </a:r>
          </a:p>
          <a:p>
            <a:r>
              <a:rPr lang="en-US" dirty="0"/>
              <a:t>You will receive your study material via email along with your test date and location (tests are taken at your local Job Service)</a:t>
            </a:r>
          </a:p>
          <a:p>
            <a:r>
              <a:rPr lang="en-US" dirty="0"/>
              <a:t>You will have two weeks to study and take your test. Test is open book!</a:t>
            </a:r>
          </a:p>
          <a:p>
            <a:r>
              <a:rPr lang="en-US" dirty="0"/>
              <a:t>Once the test is taken, you will be notified by the test program if you passed or failed.</a:t>
            </a:r>
          </a:p>
          <a:p>
            <a:r>
              <a:rPr lang="en-US" dirty="0"/>
              <a:t>	</a:t>
            </a:r>
            <a:r>
              <a:rPr lang="en-US" u="sng" dirty="0"/>
              <a:t>Passing</a:t>
            </a:r>
            <a:r>
              <a:rPr lang="en-US" dirty="0"/>
              <a:t> – </a:t>
            </a:r>
            <a:r>
              <a:rPr lang="en-US" u="sng" dirty="0"/>
              <a:t>Anything 80% or higher. </a:t>
            </a:r>
            <a:r>
              <a:rPr lang="en-US" dirty="0"/>
              <a:t>You will receive your 	Completion Certificate within one week of passing the test along 	with information on what your requirements are to maintain 	your Certification</a:t>
            </a:r>
          </a:p>
          <a:p>
            <a:r>
              <a:rPr lang="en-US" dirty="0"/>
              <a:t>	</a:t>
            </a:r>
            <a:r>
              <a:rPr lang="en-US" u="sng" dirty="0"/>
              <a:t>Failing </a:t>
            </a:r>
            <a:r>
              <a:rPr lang="en-US" dirty="0"/>
              <a:t>– you have the option of reapplying, paying the 	testing fee again and testing.</a:t>
            </a:r>
          </a:p>
        </p:txBody>
      </p:sp>
    </p:spTree>
    <p:extLst>
      <p:ext uri="{BB962C8B-B14F-4D97-AF65-F5344CB8AC3E}">
        <p14:creationId xmlns:p14="http://schemas.microsoft.com/office/powerpoint/2010/main" val="46560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7968"/>
            <a:ext cx="7620000" cy="911877"/>
          </a:xfrm>
        </p:spPr>
        <p:txBody>
          <a:bodyPr>
            <a:normAutofit fontScale="90000"/>
          </a:bodyPr>
          <a:lstStyle/>
          <a:p>
            <a:r>
              <a:rPr lang="en-US" dirty="0"/>
              <a:t>CE Total Letters</a:t>
            </a:r>
            <a:br>
              <a:rPr lang="en-US" dirty="0"/>
            </a:br>
            <a:r>
              <a:rPr lang="en-US" dirty="0"/>
              <a:t>Submitting a Course Taken</a:t>
            </a:r>
          </a:p>
        </p:txBody>
      </p:sp>
      <p:sp>
        <p:nvSpPr>
          <p:cNvPr id="3" name="Content Placeholder 2"/>
          <p:cNvSpPr>
            <a:spLocks noGrp="1"/>
          </p:cNvSpPr>
          <p:nvPr>
            <p:ph idx="1"/>
          </p:nvPr>
        </p:nvSpPr>
        <p:spPr/>
        <p:txBody>
          <a:bodyPr>
            <a:normAutofit lnSpcReduction="10000"/>
          </a:bodyPr>
          <a:lstStyle/>
          <a:p>
            <a:endParaRPr lang="en-US" dirty="0"/>
          </a:p>
          <a:p>
            <a:r>
              <a:rPr lang="en-US" sz="2400" dirty="0"/>
              <a:t>The Department sends out your Student Course Letters, showing your CE total and renewal date </a:t>
            </a:r>
            <a:r>
              <a:rPr lang="en-US" sz="2400" u="sng" dirty="0"/>
              <a:t>TWICE</a:t>
            </a:r>
            <a:r>
              <a:rPr lang="en-US" sz="2400" dirty="0"/>
              <a:t> a year.  </a:t>
            </a:r>
          </a:p>
          <a:p>
            <a:r>
              <a:rPr lang="en-US" sz="2400" dirty="0"/>
              <a:t>Please keep track of your totals and Renewal Dates.  It is the responsibility of the examiner to watch these.</a:t>
            </a:r>
          </a:p>
          <a:p>
            <a:endParaRPr lang="en-US" sz="2400" dirty="0"/>
          </a:p>
          <a:p>
            <a:r>
              <a:rPr lang="en-US" sz="2400" dirty="0"/>
              <a:t>If you completed any course and want credit, please send the description of the course, who taught it, a detailed explanation of what the course included and the certificate of completion.</a:t>
            </a:r>
          </a:p>
          <a:p>
            <a:r>
              <a:rPr lang="en-US" sz="2400" dirty="0"/>
              <a:t>We will see if it’s already been approved or see if it qualifies. </a:t>
            </a:r>
          </a:p>
        </p:txBody>
      </p:sp>
    </p:spTree>
    <p:extLst>
      <p:ext uri="{BB962C8B-B14F-4D97-AF65-F5344CB8AC3E}">
        <p14:creationId xmlns:p14="http://schemas.microsoft.com/office/powerpoint/2010/main" val="14542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Renewal Process</a:t>
            </a:r>
          </a:p>
        </p:txBody>
      </p:sp>
      <p:sp>
        <p:nvSpPr>
          <p:cNvPr id="3" name="Content Placeholder 2"/>
          <p:cNvSpPr>
            <a:spLocks noGrp="1"/>
          </p:cNvSpPr>
          <p:nvPr>
            <p:ph idx="1"/>
          </p:nvPr>
        </p:nvSpPr>
        <p:spPr>
          <a:xfrm>
            <a:off x="457200" y="1163782"/>
            <a:ext cx="7620000" cy="5428211"/>
          </a:xfrm>
        </p:spPr>
        <p:txBody>
          <a:bodyPr>
            <a:normAutofit/>
          </a:bodyPr>
          <a:lstStyle/>
          <a:p>
            <a:r>
              <a:rPr lang="en-US" dirty="0"/>
              <a:t>Certificates are good for two years (there is a one-year grace period) but the certificate expires two-years for the current expiration date.</a:t>
            </a:r>
          </a:p>
          <a:p>
            <a:r>
              <a:rPr lang="en-US" dirty="0"/>
              <a:t>Before the expiration date, the examiner must have a minimum of 24 credits</a:t>
            </a:r>
          </a:p>
          <a:p>
            <a:r>
              <a:rPr lang="en-US" dirty="0"/>
              <a:t>Of those 24 credits, there has to be four credit hours of Compensation Statutes, Administrative Rules and Case Law; There must be one credit hour on appropriate and ethical communications.</a:t>
            </a:r>
          </a:p>
          <a:p>
            <a:r>
              <a:rPr lang="en-US" u="sng" dirty="0"/>
              <a:t>Carry Over Credits:</a:t>
            </a:r>
            <a:br>
              <a:rPr lang="en-US" u="sng" dirty="0"/>
            </a:br>
            <a:r>
              <a:rPr lang="en-US" dirty="0"/>
              <a:t>You can receive a maximum of 6 carry over credit for your new certificate period.  These credits automatically carry over to general credits, regardless of what remained leftover from your previous renewal period. </a:t>
            </a:r>
            <a:endParaRPr lang="en-US" u="sng" dirty="0"/>
          </a:p>
          <a:p>
            <a:r>
              <a:rPr lang="en-US" dirty="0"/>
              <a:t>Submit your renewal application and payment of $75.00 </a:t>
            </a:r>
            <a:r>
              <a:rPr lang="en-US" dirty="0">
                <a:solidFill>
                  <a:srgbClr val="FF0000"/>
                </a:solidFill>
              </a:rPr>
              <a:t>(non-refundable) </a:t>
            </a:r>
            <a:r>
              <a:rPr lang="en-US" dirty="0"/>
              <a:t>found on our webpage. </a:t>
            </a:r>
            <a:br>
              <a:rPr lang="en-US" dirty="0"/>
            </a:br>
            <a:endParaRPr lang="en-US" dirty="0"/>
          </a:p>
        </p:txBody>
      </p:sp>
    </p:spTree>
    <p:extLst>
      <p:ext uri="{BB962C8B-B14F-4D97-AF65-F5344CB8AC3E}">
        <p14:creationId xmlns:p14="http://schemas.microsoft.com/office/powerpoint/2010/main" val="740967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Expired and Grace Period</a:t>
            </a:r>
          </a:p>
        </p:txBody>
      </p:sp>
      <p:sp>
        <p:nvSpPr>
          <p:cNvPr id="3" name="Content Placeholder 2"/>
          <p:cNvSpPr>
            <a:spLocks noGrp="1"/>
          </p:cNvSpPr>
          <p:nvPr>
            <p:ph idx="1"/>
          </p:nvPr>
        </p:nvSpPr>
        <p:spPr/>
        <p:txBody>
          <a:bodyPr>
            <a:normAutofit/>
          </a:bodyPr>
          <a:lstStyle/>
          <a:p>
            <a:r>
              <a:rPr lang="en-US" sz="2400" dirty="0"/>
              <a:t>You have a one year grace period from the expiration date listed on your certificate.  </a:t>
            </a:r>
          </a:p>
          <a:p>
            <a:r>
              <a:rPr lang="en-US" sz="2400" dirty="0"/>
              <a:t>This one year grace period does go into your new renewal period.  You will still be responsible for obtaining the 24 required CE’s in your new renewal period, while collecting your credits for your grace period.</a:t>
            </a:r>
          </a:p>
          <a:p>
            <a:endParaRPr lang="en-US" sz="2400" dirty="0"/>
          </a:p>
          <a:p>
            <a:r>
              <a:rPr lang="en-US" sz="2400" dirty="0"/>
              <a:t>If you go past your one year grace period, your certificate will become expired and you will need to re-apply (pay the $175.00 fee) and take the certification test again.</a:t>
            </a:r>
          </a:p>
        </p:txBody>
      </p:sp>
    </p:spTree>
    <p:extLst>
      <p:ext uri="{BB962C8B-B14F-4D97-AF65-F5344CB8AC3E}">
        <p14:creationId xmlns:p14="http://schemas.microsoft.com/office/powerpoint/2010/main" val="381152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2347"/>
            <a:ext cx="7620000" cy="911877"/>
          </a:xfrm>
        </p:spPr>
        <p:txBody>
          <a:bodyPr>
            <a:normAutofit fontScale="90000"/>
          </a:bodyPr>
          <a:lstStyle/>
          <a:p>
            <a:r>
              <a:rPr lang="en-US" dirty="0"/>
              <a:t>Number Currently Participating in our Program.</a:t>
            </a:r>
          </a:p>
        </p:txBody>
      </p:sp>
      <p:sp>
        <p:nvSpPr>
          <p:cNvPr id="3" name="Content Placeholder 2"/>
          <p:cNvSpPr>
            <a:spLocks noGrp="1"/>
          </p:cNvSpPr>
          <p:nvPr>
            <p:ph idx="1"/>
          </p:nvPr>
        </p:nvSpPr>
        <p:spPr/>
        <p:txBody>
          <a:bodyPr/>
          <a:lstStyle/>
          <a:p>
            <a:r>
              <a:rPr lang="en-US" sz="3200" dirty="0"/>
              <a:t>We currently have </a:t>
            </a:r>
            <a:r>
              <a:rPr lang="en-US" sz="3200" u="sng" dirty="0"/>
              <a:t>170</a:t>
            </a:r>
            <a:r>
              <a:rPr lang="en-US" sz="3200" dirty="0"/>
              <a:t> people certified through our CE Certification Program. </a:t>
            </a:r>
          </a:p>
          <a:p>
            <a:endParaRPr lang="en-US" sz="3200" u="sng" dirty="0"/>
          </a:p>
          <a:p>
            <a:r>
              <a:rPr lang="en-US" sz="3200" u="sng" dirty="0"/>
              <a:t>91</a:t>
            </a:r>
            <a:r>
              <a:rPr lang="en-US" sz="3200" dirty="0"/>
              <a:t> Claims Examiners have either let their certification expire or have withdrawn from the program</a:t>
            </a:r>
            <a:r>
              <a:rPr lang="en-US" dirty="0"/>
              <a:t>.</a:t>
            </a:r>
            <a:endParaRPr lang="en-US" u="sng" dirty="0"/>
          </a:p>
        </p:txBody>
      </p:sp>
    </p:spTree>
    <p:extLst>
      <p:ext uri="{BB962C8B-B14F-4D97-AF65-F5344CB8AC3E}">
        <p14:creationId xmlns:p14="http://schemas.microsoft.com/office/powerpoint/2010/main" val="3937453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41052058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LI 2016">
  <a:themeElements>
    <a:clrScheme name="NEW DLI 2016">
      <a:dk1>
        <a:srgbClr val="003E74"/>
      </a:dk1>
      <a:lt1>
        <a:srgbClr val="FFFFFF"/>
      </a:lt1>
      <a:dk2>
        <a:srgbClr val="A70E13"/>
      </a:dk2>
      <a:lt2>
        <a:srgbClr val="80ADD2"/>
      </a:lt2>
      <a:accent1>
        <a:srgbClr val="808080"/>
      </a:accent1>
      <a:accent2>
        <a:srgbClr val="839219"/>
      </a:accent2>
      <a:accent3>
        <a:srgbClr val="F1931C"/>
      </a:accent3>
      <a:accent4>
        <a:srgbClr val="A70E13"/>
      </a:accent4>
      <a:accent5>
        <a:srgbClr val="FFC835"/>
      </a:accent5>
      <a:accent6>
        <a:srgbClr val="F1931C"/>
      </a:accent6>
      <a:hlink>
        <a:srgbClr val="FFC835"/>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DLI-2016-PPT-Template.potx [Read-Only]" id="{EC27B750-D614-43AD-994C-538B98C3994C}" vid="{8834A371-32B9-4590-A81A-F0D409879F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B2B26EAD2A488409562A1D54420202E" ma:contentTypeVersion="2" ma:contentTypeDescription="Create a new document." ma:contentTypeScope="" ma:versionID="cd7c7af7b041bf85ef4e2bf88f02b36c">
  <xsd:schema xmlns:xsd="http://www.w3.org/2001/XMLSchema" xmlns:xs="http://www.w3.org/2001/XMLSchema" xmlns:p="http://schemas.microsoft.com/office/2006/metadata/properties" xmlns:ns2="e2d724ec-33df-4f46-bbf6-b55fd8cc6dff" xmlns:ns3="c02cd0ec-ee8b-4772-97f1-1d296669be74" targetNamespace="http://schemas.microsoft.com/office/2006/metadata/properties" ma:root="true" ma:fieldsID="fef1eaae2b769ac8102f26b277fbeb22" ns2:_="" ns3:_="">
    <xsd:import namespace="e2d724ec-33df-4f46-bbf6-b55fd8cc6dff"/>
    <xsd:import namespace="c02cd0ec-ee8b-4772-97f1-1d296669be74"/>
    <xsd:element name="properties">
      <xsd:complexType>
        <xsd:sequence>
          <xsd:element name="documentManagement">
            <xsd:complexType>
              <xsd:all>
                <xsd:element ref="ns2:_dlc_DocId" minOccurs="0"/>
                <xsd:element ref="ns2:_dlc_DocIdUrl" minOccurs="0"/>
                <xsd:element ref="ns2:_dlc_DocIdPersistId" minOccurs="0"/>
                <xsd:element ref="ns3:Division_x002d_Unit"/>
                <xsd:element ref="ns3:Type_x0020_of_x0020_Templ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d724ec-33df-4f46-bbf6-b55fd8cc6df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02cd0ec-ee8b-4772-97f1-1d296669be74" elementFormDefault="qualified">
    <xsd:import namespace="http://schemas.microsoft.com/office/2006/documentManagement/types"/>
    <xsd:import namespace="http://schemas.microsoft.com/office/infopath/2007/PartnerControls"/>
    <xsd:element name="Division_x002d_Unit" ma:index="11" ma:displayName="Division-Unit" ma:default="DLI" ma:description="Use this column to sort the documents by division" ma:format="Dropdown" ma:internalName="Division_x002d_Unit">
      <xsd:simpleType>
        <xsd:restriction base="dms:Choice">
          <xsd:enumeration value="Assistance for Business Clinic"/>
          <xsd:enumeration value="BSD"/>
          <xsd:enumeration value="Building Codes Conference"/>
          <xsd:enumeration value="Commissioner"/>
          <xsd:enumeration value="Communications Office"/>
          <xsd:enumeration value="CSD"/>
          <xsd:enumeration value="DLI"/>
          <xsd:enumeration value="ERD"/>
          <xsd:enumeration value="Governor's Conference"/>
          <xsd:enumeration value="HealthCARE MT"/>
          <xsd:enumeration value="HELP-link"/>
          <xsd:enumeration value="Job Service Montana"/>
          <xsd:enumeration value="JMG"/>
          <xsd:enumeration value="Legal"/>
          <xsd:enumeration value="Legislative"/>
          <xsd:enumeration value="MPDR"/>
          <xsd:enumeration value="MSEC/JSEC"/>
          <xsd:enumeration value="MT Registered Apprenticeship"/>
          <xsd:enumeration value="OAH"/>
          <xsd:enumeration value="OCS"/>
          <xsd:enumeration value="OHR"/>
          <xsd:enumeration value="Research &amp; Analysis"/>
          <xsd:enumeration value="SafetyFest"/>
          <xsd:enumeration value="SWIB"/>
          <xsd:enumeration value="TSD"/>
          <xsd:enumeration value="UID"/>
          <xsd:enumeration value="WCC"/>
          <xsd:enumeration value="WIOA"/>
          <xsd:enumeration value="WSD"/>
        </xsd:restriction>
      </xsd:simpleType>
    </xsd:element>
    <xsd:element name="Type_x0020_of_x0020_Template" ma:index="12" nillable="true" ma:displayName="Type of Template" ma:default="Letterhead" ma:format="Dropdown" ma:internalName="Type_x0020_of_x0020_Template">
      <xsd:simpleType>
        <xsd:restriction base="dms:Choice">
          <xsd:enumeration value="Letterhead"/>
          <xsd:enumeration value="Memo"/>
          <xsd:enumeration value="Fax Cover Sheet"/>
          <xsd:enumeration value="Other"/>
          <xsd:enumeration value="PowerPoint"/>
          <xsd:enumeration value="Envelope"/>
          <xsd:enumeration value="Newsletter"/>
          <xsd:enumeration value="Logo"/>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Division_x002d_Unit xmlns="c02cd0ec-ee8b-4772-97f1-1d296669be74">DLI</Division_x002d_Unit>
    <Type_x0020_of_x0020_Template xmlns="c02cd0ec-ee8b-4772-97f1-1d296669be74">PowerPoint</Type_x0020_of_x0020_Template>
    <_dlc_DocId xmlns="e2d724ec-33df-4f46-bbf6-b55fd8cc6dff">FDAHU42UHHJQ-1049580985-47</_dlc_DocId>
    <_dlc_DocIdUrl xmlns="e2d724ec-33df-4f46-bbf6-b55fd8cc6dff">
      <Url>http://hub.dli.mt.gov/_layouts/15/DocIdRedir.aspx?ID=FDAHU42UHHJQ-1049580985-47</Url>
      <Description>FDAHU42UHHJQ-1049580985-47</Description>
    </_dlc_DocIdUrl>
  </documentManagement>
</p:properties>
</file>

<file path=customXml/itemProps1.xml><?xml version="1.0" encoding="utf-8"?>
<ds:datastoreItem xmlns:ds="http://schemas.openxmlformats.org/officeDocument/2006/customXml" ds:itemID="{7D969916-07F5-447C-956A-52966A85B045}">
  <ds:schemaRefs>
    <ds:schemaRef ds:uri="http://schemas.microsoft.com/sharepoint/events"/>
  </ds:schemaRefs>
</ds:datastoreItem>
</file>

<file path=customXml/itemProps2.xml><?xml version="1.0" encoding="utf-8"?>
<ds:datastoreItem xmlns:ds="http://schemas.openxmlformats.org/officeDocument/2006/customXml" ds:itemID="{FD902B1D-73FB-4897-985A-54E65A3E7006}">
  <ds:schemaRefs>
    <ds:schemaRef ds:uri="http://schemas.microsoft.com/sharepoint/v3/contenttype/forms"/>
  </ds:schemaRefs>
</ds:datastoreItem>
</file>

<file path=customXml/itemProps3.xml><?xml version="1.0" encoding="utf-8"?>
<ds:datastoreItem xmlns:ds="http://schemas.openxmlformats.org/officeDocument/2006/customXml" ds:itemID="{B31F890A-7642-4C72-B083-C2D8CE67D9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d724ec-33df-4f46-bbf6-b55fd8cc6dff"/>
    <ds:schemaRef ds:uri="c02cd0ec-ee8b-4772-97f1-1d296669be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40A45E9-EC75-4CDE-B53A-F3B5FA5D6F45}">
  <ds:schemaRefs>
    <ds:schemaRef ds:uri="http://schemas.microsoft.com/office/2006/metadata/properties"/>
    <ds:schemaRef ds:uri="http://schemas.microsoft.com/office/infopath/2007/PartnerControls"/>
    <ds:schemaRef ds:uri="http://schemas.microsoft.com/office/2006/documentManagement/types"/>
    <ds:schemaRef ds:uri="http://purl.org/dc/terms/"/>
    <ds:schemaRef ds:uri="e2d724ec-33df-4f46-bbf6-b55fd8cc6dff"/>
    <ds:schemaRef ds:uri="http://purl.org/dc/dcmitype/"/>
    <ds:schemaRef ds:uri="http://schemas.openxmlformats.org/package/2006/metadata/core-properties"/>
    <ds:schemaRef ds:uri="http://purl.org/dc/elements/1.1/"/>
    <ds:schemaRef ds:uri="c02cd0ec-ee8b-4772-97f1-1d296669be7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POWERPOINT NEW</Template>
  <TotalTime>236</TotalTime>
  <Words>496</Words>
  <Application>Microsoft Office PowerPoint</Application>
  <PresentationFormat>On-screen Show (4:3)</PresentationFormat>
  <Paragraphs>37</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Franklin Gothic Book</vt:lpstr>
      <vt:lpstr>Franklin Gothic Medium</vt:lpstr>
      <vt:lpstr>DLI 2016</vt:lpstr>
      <vt:lpstr>CE Certification Program</vt:lpstr>
      <vt:lpstr>Voluntary certification program for claims examiners </vt:lpstr>
      <vt:lpstr>Certification Process</vt:lpstr>
      <vt:lpstr>CE Total Letters Submitting a Course Taken</vt:lpstr>
      <vt:lpstr>Renewal Process</vt:lpstr>
      <vt:lpstr>Expired and Grace Period</vt:lpstr>
      <vt:lpstr>Number Currently Participating in our Program.</vt:lpstr>
      <vt:lpstr>QUESTIONS</vt:lpstr>
    </vt:vector>
  </TitlesOfParts>
  <Company>State of Montana - DLI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 Certification Program</dc:title>
  <dc:creator>Hartman, Nikkila</dc:creator>
  <cp:lastModifiedBy>Swant, Jason</cp:lastModifiedBy>
  <cp:revision>19</cp:revision>
  <cp:lastPrinted>2018-06-12T22:56:51Z</cp:lastPrinted>
  <dcterms:created xsi:type="dcterms:W3CDTF">2017-05-09T20:47:13Z</dcterms:created>
  <dcterms:modified xsi:type="dcterms:W3CDTF">2018-10-13T13:27:43Z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0x0101007B2B26EAD2A488409562A1D54420202E</vt:lpwstr>
  </property>
  <property fmtid="{D5CDD505-2E9C-101B-9397-08002B2CF9AE}" pid="3" name="_dlc_DocIdItemGuid">
    <vt:lpwstr>3448bd73-1024-466d-9bc9-6402f92d34bd</vt:lpwstr>
  </property>
</Properties>
</file>