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6"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67629" autoAdjust="0"/>
  </p:normalViewPr>
  <p:slideViewPr>
    <p:cSldViewPr snapToGrid="0">
      <p:cViewPr varScale="1">
        <p:scale>
          <a:sx n="74" d="100"/>
          <a:sy n="74" d="100"/>
        </p:scale>
        <p:origin x="2508"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72F6D6-6A27-4F82-9BE0-6CC51F0D5A61}" type="datetimeFigureOut">
              <a:rPr lang="en-US" smtClean="0"/>
              <a:t>10/15/2018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2530D8-A802-4148-B5A2-C2444810FDD1}" type="slidenum">
              <a:rPr lang="en-US" smtClean="0"/>
              <a:t>‹#›</a:t>
            </a:fld>
            <a:endParaRPr lang="en-US" dirty="0"/>
          </a:p>
        </p:txBody>
      </p:sp>
    </p:spTree>
    <p:extLst>
      <p:ext uri="{BB962C8B-B14F-4D97-AF65-F5344CB8AC3E}">
        <p14:creationId xmlns:p14="http://schemas.microsoft.com/office/powerpoint/2010/main" val="8784176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Added this definition to address some stakeholder concerns about when the insurer is liable for the claim.  Adding the definition of a claim helps to answer that question within the formulary rules.</a:t>
            </a:r>
          </a:p>
        </p:txBody>
      </p:sp>
      <p:sp>
        <p:nvSpPr>
          <p:cNvPr id="4" name="Slide Number Placeholder 3"/>
          <p:cNvSpPr>
            <a:spLocks noGrp="1"/>
          </p:cNvSpPr>
          <p:nvPr>
            <p:ph type="sldNum" sz="quarter" idx="10"/>
          </p:nvPr>
        </p:nvSpPr>
        <p:spPr/>
        <p:txBody>
          <a:bodyPr/>
          <a:lstStyle/>
          <a:p>
            <a:fld id="{802530D8-A802-4148-B5A2-C2444810FDD1}" type="slidenum">
              <a:rPr lang="en-US" smtClean="0"/>
              <a:t>3</a:t>
            </a:fld>
            <a:endParaRPr lang="en-US"/>
          </a:p>
        </p:txBody>
      </p:sp>
    </p:spTree>
    <p:extLst>
      <p:ext uri="{BB962C8B-B14F-4D97-AF65-F5344CB8AC3E}">
        <p14:creationId xmlns:p14="http://schemas.microsoft.com/office/powerpoint/2010/main" val="1431393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specific definitions were identified in the Core team as definitions from our existing rules needed to be </a:t>
            </a:r>
            <a:r>
              <a:rPr lang="en-US" dirty="0" err="1"/>
              <a:t>movedto</a:t>
            </a:r>
            <a:r>
              <a:rPr lang="en-US" dirty="0"/>
              <a:t> the formulary rules because of how they interact with the drug formulary and MT U&amp;T Guidelines.</a:t>
            </a:r>
          </a:p>
        </p:txBody>
      </p:sp>
      <p:sp>
        <p:nvSpPr>
          <p:cNvPr id="4" name="Slide Number Placeholder 3"/>
          <p:cNvSpPr>
            <a:spLocks noGrp="1"/>
          </p:cNvSpPr>
          <p:nvPr>
            <p:ph type="sldNum" sz="quarter" idx="10"/>
          </p:nvPr>
        </p:nvSpPr>
        <p:spPr/>
        <p:txBody>
          <a:bodyPr/>
          <a:lstStyle/>
          <a:p>
            <a:fld id="{802530D8-A802-4148-B5A2-C2444810FDD1}" type="slidenum">
              <a:rPr lang="en-US" smtClean="0"/>
              <a:t>4</a:t>
            </a:fld>
            <a:endParaRPr lang="en-US"/>
          </a:p>
        </p:txBody>
      </p:sp>
    </p:spTree>
    <p:extLst>
      <p:ext uri="{BB962C8B-B14F-4D97-AF65-F5344CB8AC3E}">
        <p14:creationId xmlns:p14="http://schemas.microsoft.com/office/powerpoint/2010/main" val="514335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(4), we are clarifying language lead in language for prior authorization.</a:t>
            </a:r>
          </a:p>
          <a:p>
            <a:r>
              <a:rPr lang="en-US" dirty="0"/>
              <a:t>1 – prescribed in a consistent manner with the formulary</a:t>
            </a:r>
          </a:p>
          <a:p>
            <a:r>
              <a:rPr lang="en-US" dirty="0"/>
              <a:t>2 – provider furnishing documentation as required in ARM 24.29.1621</a:t>
            </a:r>
          </a:p>
          <a:p>
            <a:r>
              <a:rPr lang="en-US" dirty="0"/>
              <a:t>3 – subject to the generic equivalents requirement of 39-71-727, MCA</a:t>
            </a:r>
          </a:p>
          <a:p>
            <a:endParaRPr lang="en-US" dirty="0"/>
          </a:p>
          <a:p>
            <a:r>
              <a:rPr lang="en-US" dirty="0"/>
              <a:t>In (5), cleaned up prior authorization language and removed the “First Fill” rule.  It is pretty straight forward.  Any of the language on the prior “First Fill” rule is now under (5)(b) </a:t>
            </a:r>
            <a:r>
              <a:rPr lang="en-US" dirty="0" err="1"/>
              <a:t>i</a:t>
            </a:r>
            <a:r>
              <a:rPr lang="en-US" dirty="0"/>
              <a:t> and ii.</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802530D8-A802-4148-B5A2-C2444810FDD1}" type="slidenum">
              <a:rPr lang="en-US" smtClean="0"/>
              <a:t>5</a:t>
            </a:fld>
            <a:endParaRPr lang="en-US" dirty="0"/>
          </a:p>
        </p:txBody>
      </p:sp>
    </p:spTree>
    <p:extLst>
      <p:ext uri="{BB962C8B-B14F-4D97-AF65-F5344CB8AC3E}">
        <p14:creationId xmlns:p14="http://schemas.microsoft.com/office/powerpoint/2010/main" val="2219213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had a question about having a form attached by rule at the LMAC meeting for the notice that insurers would send to claimants and providers.  We felt then and feel now that trying to have all of the insurers use one form that they would send out would be problematic.  Alternatively, it was suggested that we supply the information that we believed was necessary in the form to properly communicate the requirements for the transition of a legacy claim.  This addition is the result of that conversation.</a:t>
            </a:r>
          </a:p>
        </p:txBody>
      </p:sp>
      <p:sp>
        <p:nvSpPr>
          <p:cNvPr id="4" name="Slide Number Placeholder 3"/>
          <p:cNvSpPr>
            <a:spLocks noGrp="1"/>
          </p:cNvSpPr>
          <p:nvPr>
            <p:ph type="sldNum" sz="quarter" idx="10"/>
          </p:nvPr>
        </p:nvSpPr>
        <p:spPr/>
        <p:txBody>
          <a:bodyPr/>
          <a:lstStyle/>
          <a:p>
            <a:fld id="{802530D8-A802-4148-B5A2-C2444810FDD1}" type="slidenum">
              <a:rPr lang="en-US" smtClean="0"/>
              <a:t>6</a:t>
            </a:fld>
            <a:endParaRPr lang="en-US" dirty="0"/>
          </a:p>
        </p:txBody>
      </p:sp>
    </p:spTree>
    <p:extLst>
      <p:ext uri="{BB962C8B-B14F-4D97-AF65-F5344CB8AC3E}">
        <p14:creationId xmlns:p14="http://schemas.microsoft.com/office/powerpoint/2010/main" val="2971901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NEW RULE VI -  remove “business” from 14 days as it was inadvertently added in.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As an additional note, TN and TX use calendar days and calendar days is consistent with most other sections in rule.	</a:t>
            </a:r>
            <a:endParaRPr lang="en-US" dirty="0">
              <a:effectLst/>
            </a:endParaRPr>
          </a:p>
          <a:p>
            <a:pPr lvl="1"/>
            <a:r>
              <a:rPr lang="en-US" sz="1200" kern="1200" dirty="0">
                <a:solidFill>
                  <a:schemeClr val="tx1"/>
                </a:solidFill>
                <a:effectLst/>
                <a:latin typeface="+mn-lt"/>
                <a:ea typeface="+mn-ea"/>
                <a:cs typeface="+mn-cs"/>
              </a:rPr>
              <a:t>Examples: NEW RULE II (2); NEW RULE IV (5); NEW RULE V (3) (b); 24.29.1593 (5)</a:t>
            </a:r>
            <a:endParaRPr lang="en-US" dirty="0">
              <a:effectLst/>
            </a:endParaRPr>
          </a:p>
          <a:p>
            <a:pPr lvl="1"/>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There are some exceptions – The exceptions are the 3 business days to address issues where the decision date could potentially fall on a weekend often if not changed.</a:t>
            </a:r>
          </a:p>
          <a:p>
            <a:pPr lvl="1"/>
            <a:r>
              <a:rPr lang="en-US" sz="1200" kern="1200" dirty="0">
                <a:solidFill>
                  <a:schemeClr val="tx1"/>
                </a:solidFill>
                <a:effectLst/>
                <a:latin typeface="+mn-lt"/>
                <a:ea typeface="+mn-ea"/>
                <a:cs typeface="+mn-cs"/>
              </a:rPr>
              <a:t>NEW RULE IV (7) is 3 business days for prior authorization – this makes sense as it can cross over a weekend</a:t>
            </a:r>
          </a:p>
          <a:p>
            <a:pPr lvl="1"/>
            <a:r>
              <a:rPr lang="en-US" sz="1200" kern="1200" dirty="0">
                <a:solidFill>
                  <a:schemeClr val="tx1"/>
                </a:solidFill>
                <a:effectLst/>
                <a:latin typeface="+mn-lt"/>
                <a:ea typeface="+mn-ea"/>
                <a:cs typeface="+mn-cs"/>
              </a:rPr>
              <a:t>NEW RULE VI (6) is 3 business days for expedited case review – this makes sense as it can cross over a weekend</a:t>
            </a:r>
            <a:endParaRPr lang="en-US" dirty="0">
              <a:effectLst/>
            </a:endParaRPr>
          </a:p>
          <a:p>
            <a:endParaRPr lang="en-US" dirty="0"/>
          </a:p>
        </p:txBody>
      </p:sp>
      <p:sp>
        <p:nvSpPr>
          <p:cNvPr id="4" name="Slide Number Placeholder 3"/>
          <p:cNvSpPr>
            <a:spLocks noGrp="1"/>
          </p:cNvSpPr>
          <p:nvPr>
            <p:ph type="sldNum" sz="quarter" idx="10"/>
          </p:nvPr>
        </p:nvSpPr>
        <p:spPr/>
        <p:txBody>
          <a:bodyPr/>
          <a:lstStyle/>
          <a:p>
            <a:fld id="{802530D8-A802-4148-B5A2-C2444810FDD1}" type="slidenum">
              <a:rPr lang="en-US" smtClean="0"/>
              <a:t>7</a:t>
            </a:fld>
            <a:endParaRPr lang="en-US" dirty="0"/>
          </a:p>
        </p:txBody>
      </p:sp>
    </p:spTree>
    <p:extLst>
      <p:ext uri="{BB962C8B-B14F-4D97-AF65-F5344CB8AC3E}">
        <p14:creationId xmlns:p14="http://schemas.microsoft.com/office/powerpoint/2010/main" val="323989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the only comments opposing anything with the Drug Formulary final draft came from MSF (see below)</a:t>
            </a:r>
          </a:p>
          <a:p>
            <a:endParaRPr lang="en-US" dirty="0"/>
          </a:p>
          <a:p>
            <a:pPr lvl="0" fontAlgn="base"/>
            <a:r>
              <a:rPr lang="en-US" sz="1200" u="none" strike="noStrike" kern="1200" dirty="0">
                <a:solidFill>
                  <a:schemeClr val="tx1"/>
                </a:solidFill>
                <a:effectLst/>
                <a:latin typeface="+mn-lt"/>
                <a:ea typeface="+mn-ea"/>
                <a:cs typeface="+mn-cs"/>
              </a:rPr>
              <a:t>Rule V (5)(B) the medication is listed as a “N” on the formulary.</a:t>
            </a:r>
          </a:p>
          <a:p>
            <a:pPr fontAlgn="base"/>
            <a:r>
              <a:rPr lang="en-US" sz="1200" kern="1200" dirty="0">
                <a:solidFill>
                  <a:schemeClr val="tx1"/>
                </a:solidFill>
                <a:effectLst/>
                <a:latin typeface="+mn-lt"/>
                <a:ea typeface="+mn-ea"/>
                <a:cs typeface="+mn-cs"/>
              </a:rPr>
              <a:t>Montana State Fund objects to “N” drugs being allowed on first fills. We feel this is confusing to injured workers and providers as after the first fill, only “Y” drugs will be allowed.</a:t>
            </a:r>
          </a:p>
          <a:p>
            <a:pPr fontAlgn="base"/>
            <a:endParaRPr lang="en-US" sz="1200" kern="1200" dirty="0">
              <a:solidFill>
                <a:schemeClr val="tx1"/>
              </a:solidFill>
              <a:effectLst/>
              <a:latin typeface="+mn-lt"/>
              <a:ea typeface="+mn-ea"/>
              <a:cs typeface="+mn-cs"/>
            </a:endParaRPr>
          </a:p>
          <a:p>
            <a:pPr fontAlgn="base"/>
            <a:r>
              <a:rPr lang="en-US" sz="1200" b="1" kern="1200" dirty="0">
                <a:solidFill>
                  <a:srgbClr val="FF0000"/>
                </a:solidFill>
                <a:effectLst/>
                <a:latin typeface="+mn-lt"/>
                <a:ea typeface="+mn-ea"/>
                <a:cs typeface="+mn-cs"/>
              </a:rPr>
              <a:t>The Department does not agree with it being confusing to IWs and providers.  Both TN and TX have offered a similar process with the goal that the intent is not to slow down the process of emergent care for the IW in the early stages after a workplace injury.  Representatives from both states have shared with Dept staff that it works well and is in the best interest of injured workers.  Also, in both of those states, the insurer is liable for payment, regardless of compensability of the claim.  That is not the case in MT as that piece, and the First Fill rule, have been eliminated.  The Dept put together this FAQ for prior authorization.</a:t>
            </a:r>
          </a:p>
          <a:p>
            <a:endParaRPr lang="en-US" sz="1200" b="1" kern="1200" dirty="0">
              <a:solidFill>
                <a:srgbClr val="FF0000"/>
              </a:solidFill>
              <a:effectLst/>
              <a:latin typeface="+mn-lt"/>
              <a:ea typeface="+mn-ea"/>
              <a:cs typeface="+mn-cs"/>
            </a:endParaRPr>
          </a:p>
          <a:p>
            <a:r>
              <a:rPr lang="en-US" sz="1200" b="1" kern="1200" dirty="0">
                <a:solidFill>
                  <a:srgbClr val="FF0000"/>
                </a:solidFill>
                <a:effectLst/>
                <a:latin typeface="+mn-lt"/>
                <a:ea typeface="+mn-ea"/>
                <a:cs typeface="+mn-cs"/>
              </a:rPr>
              <a:t>Q:  Are there any exceptions to prior authorization?</a:t>
            </a:r>
          </a:p>
          <a:p>
            <a:r>
              <a:rPr lang="en-US" sz="1200" b="1" kern="1200" dirty="0">
                <a:solidFill>
                  <a:srgbClr val="FF0000"/>
                </a:solidFill>
                <a:effectLst/>
                <a:latin typeface="+mn-lt"/>
                <a:ea typeface="+mn-ea"/>
                <a:cs typeface="+mn-cs"/>
              </a:rPr>
              <a:t>A:  Yes.  Injury appropriate “N” drugs that are prescribed within the first 7 days after an injury occurs will not be subject to prior authorization for scripts written up to 7 days.  This is to ensure that in that in an outpatient emergent and urgent care situation, an injured worker will promptly receive the appropriate and necessary medications in the acute stages of their injury without being delayed by the prior authorization process.  This exception is still subject to “generic first” statute per §39-71-727.  Drugs </a:t>
            </a:r>
            <a:r>
              <a:rPr lang="en-US" sz="1200" b="1" i="1" kern="1200" dirty="0">
                <a:solidFill>
                  <a:srgbClr val="FF0000"/>
                </a:solidFill>
                <a:effectLst/>
                <a:latin typeface="+mn-lt"/>
                <a:ea typeface="+mn-ea"/>
                <a:cs typeface="+mn-cs"/>
              </a:rPr>
              <a:t>not exempt</a:t>
            </a:r>
            <a:r>
              <a:rPr lang="en-US" sz="1200" b="1" kern="1200" dirty="0">
                <a:solidFill>
                  <a:srgbClr val="FF0000"/>
                </a:solidFill>
                <a:effectLst/>
                <a:latin typeface="+mn-lt"/>
                <a:ea typeface="+mn-ea"/>
                <a:cs typeface="+mn-cs"/>
              </a:rPr>
              <a:t> from prior authorization during this timeframe include drugs not listed on the formulary, compounds, and experimental/investigational.  An injured worker may seek treatment on the 7</a:t>
            </a:r>
            <a:r>
              <a:rPr lang="en-US" sz="1200" b="1" kern="1200" baseline="30000" dirty="0">
                <a:solidFill>
                  <a:srgbClr val="FF0000"/>
                </a:solidFill>
                <a:effectLst/>
                <a:latin typeface="+mn-lt"/>
                <a:ea typeface="+mn-ea"/>
                <a:cs typeface="+mn-cs"/>
              </a:rPr>
              <a:t>th</a:t>
            </a:r>
            <a:r>
              <a:rPr lang="en-US" sz="1200" b="1" kern="1200" dirty="0">
                <a:solidFill>
                  <a:srgbClr val="FF0000"/>
                </a:solidFill>
                <a:effectLst/>
                <a:latin typeface="+mn-lt"/>
                <a:ea typeface="+mn-ea"/>
                <a:cs typeface="+mn-cs"/>
              </a:rPr>
              <a:t> day following an injury and still receive a prescription for the full 7 days. </a:t>
            </a:r>
          </a:p>
          <a:p>
            <a:pPr fontAlgn="base"/>
            <a:r>
              <a:rPr lang="en-US" sz="1200" kern="1200" dirty="0">
                <a:solidFill>
                  <a:srgbClr val="FF0000"/>
                </a:solidFill>
                <a:effectLst/>
                <a:latin typeface="+mn-lt"/>
                <a:ea typeface="+mn-ea"/>
                <a:cs typeface="+mn-cs"/>
              </a:rPr>
              <a:t> </a:t>
            </a:r>
          </a:p>
          <a:p>
            <a:pPr fontAlgn="base"/>
            <a:r>
              <a:rPr lang="en-US" sz="1200" kern="1200" dirty="0">
                <a:solidFill>
                  <a:schemeClr val="tx1"/>
                </a:solidFill>
                <a:effectLst/>
                <a:latin typeface="+mn-lt"/>
                <a:ea typeface="+mn-ea"/>
                <a:cs typeface="+mn-cs"/>
              </a:rPr>
              <a:t> </a:t>
            </a:r>
          </a:p>
          <a:p>
            <a:pPr lvl="0" fontAlgn="base"/>
            <a:r>
              <a:rPr lang="en-US" sz="1200" u="none" strike="noStrike" kern="1200" dirty="0">
                <a:solidFill>
                  <a:schemeClr val="tx1"/>
                </a:solidFill>
                <a:effectLst/>
                <a:latin typeface="+mn-lt"/>
                <a:ea typeface="+mn-ea"/>
                <a:cs typeface="+mn-cs"/>
              </a:rPr>
              <a:t>It was decided at previous meetings to eliminate the rule stating, “An insurer is liable for payment of first fill medications, even if the </a:t>
            </a:r>
            <a:r>
              <a:rPr lang="en-US" sz="1200" u="none" strike="noStrike" kern="1200" dirty="0" err="1">
                <a:solidFill>
                  <a:schemeClr val="tx1"/>
                </a:solidFill>
                <a:effectLst/>
                <a:latin typeface="+mn-lt"/>
                <a:ea typeface="+mn-ea"/>
                <a:cs typeface="+mn-cs"/>
              </a:rPr>
              <a:t>insurere</a:t>
            </a:r>
            <a:r>
              <a:rPr lang="en-US" sz="1200" u="none" strike="noStrike" kern="1200" dirty="0">
                <a:solidFill>
                  <a:schemeClr val="tx1"/>
                </a:solidFill>
                <a:effectLst/>
                <a:latin typeface="+mn-lt"/>
                <a:ea typeface="+mn-ea"/>
                <a:cs typeface="+mn-cs"/>
              </a:rPr>
              <a:t> denies all claim liability.” Montana State Fund feels there needs to be clarification at some point in the rules regarding first fills stating that if claim compensability is denied, the injured worker may be liable for any prescription charges. Rule V (5) simply states that no prior </a:t>
            </a:r>
            <a:r>
              <a:rPr lang="en-US" sz="1200" u="none" strike="noStrike" kern="1200" dirty="0" err="1">
                <a:solidFill>
                  <a:schemeClr val="tx1"/>
                </a:solidFill>
                <a:effectLst/>
                <a:latin typeface="+mn-lt"/>
                <a:ea typeface="+mn-ea"/>
                <a:cs typeface="+mn-cs"/>
              </a:rPr>
              <a:t>authorizatin</a:t>
            </a:r>
            <a:r>
              <a:rPr lang="en-US" sz="1200" u="none" strike="noStrike" kern="1200" dirty="0">
                <a:solidFill>
                  <a:schemeClr val="tx1"/>
                </a:solidFill>
                <a:effectLst/>
                <a:latin typeface="+mn-lt"/>
                <a:ea typeface="+mn-ea"/>
                <a:cs typeface="+mn-cs"/>
              </a:rPr>
              <a:t> is needed...there needs to be </a:t>
            </a:r>
            <a:r>
              <a:rPr lang="en-US" sz="1200" u="none" strike="noStrike" kern="1200" dirty="0" err="1">
                <a:solidFill>
                  <a:schemeClr val="tx1"/>
                </a:solidFill>
                <a:effectLst/>
                <a:latin typeface="+mn-lt"/>
                <a:ea typeface="+mn-ea"/>
                <a:cs typeface="+mn-cs"/>
              </a:rPr>
              <a:t>clarificaiton</a:t>
            </a:r>
            <a:r>
              <a:rPr lang="en-US" sz="1200" u="none" strike="noStrike" kern="1200" dirty="0">
                <a:solidFill>
                  <a:schemeClr val="tx1"/>
                </a:solidFill>
                <a:effectLst/>
                <a:latin typeface="+mn-lt"/>
                <a:ea typeface="+mn-ea"/>
                <a:cs typeface="+mn-cs"/>
              </a:rPr>
              <a:t> that no prior authorization is needed for accepted claims but, if liability has not been determined the injured worker may be liable for any charges if the claim is determined to be not compensable. If an injured worker is filling a prescription within 7 days of the injury, there is a high </a:t>
            </a:r>
            <a:r>
              <a:rPr lang="en-US" sz="1200" u="none" strike="noStrike" kern="1200" dirty="0" err="1">
                <a:solidFill>
                  <a:schemeClr val="tx1"/>
                </a:solidFill>
                <a:effectLst/>
                <a:latin typeface="+mn-lt"/>
                <a:ea typeface="+mn-ea"/>
                <a:cs typeface="+mn-cs"/>
              </a:rPr>
              <a:t>likleyhood</a:t>
            </a:r>
            <a:r>
              <a:rPr lang="en-US" sz="1200" u="none" strike="noStrike" kern="1200" dirty="0">
                <a:solidFill>
                  <a:schemeClr val="tx1"/>
                </a:solidFill>
                <a:effectLst/>
                <a:latin typeface="+mn-lt"/>
                <a:ea typeface="+mn-ea"/>
                <a:cs typeface="+mn-cs"/>
              </a:rPr>
              <a:t> that liability has not been determined.</a:t>
            </a:r>
          </a:p>
          <a:p>
            <a:pPr fontAlgn="base"/>
            <a:endParaRPr lang="en-US" sz="1200" kern="1200" dirty="0">
              <a:solidFill>
                <a:schemeClr val="tx1"/>
              </a:solidFill>
              <a:effectLst/>
              <a:latin typeface="+mn-lt"/>
              <a:ea typeface="+mn-ea"/>
              <a:cs typeface="+mn-cs"/>
            </a:endParaRPr>
          </a:p>
          <a:p>
            <a:pPr fontAlgn="base"/>
            <a:r>
              <a:rPr lang="en-US" sz="1200" b="1" kern="1200" dirty="0">
                <a:solidFill>
                  <a:srgbClr val="FF0000"/>
                </a:solidFill>
                <a:effectLst/>
                <a:latin typeface="+mn-lt"/>
                <a:ea typeface="+mn-ea"/>
                <a:cs typeface="+mn-cs"/>
              </a:rPr>
              <a:t>The Dept believes we’ve addressed this issue through the new definition of a claim.</a:t>
            </a:r>
          </a:p>
          <a:p>
            <a:endParaRPr lang="en-US" dirty="0"/>
          </a:p>
        </p:txBody>
      </p:sp>
      <p:sp>
        <p:nvSpPr>
          <p:cNvPr id="4" name="Slide Number Placeholder 3"/>
          <p:cNvSpPr>
            <a:spLocks noGrp="1"/>
          </p:cNvSpPr>
          <p:nvPr>
            <p:ph type="sldNum" sz="quarter" idx="10"/>
          </p:nvPr>
        </p:nvSpPr>
        <p:spPr/>
        <p:txBody>
          <a:bodyPr/>
          <a:lstStyle/>
          <a:p>
            <a:fld id="{802530D8-A802-4148-B5A2-C2444810FDD1}" type="slidenum">
              <a:rPr lang="en-US" smtClean="0"/>
              <a:t>8</a:t>
            </a:fld>
            <a:endParaRPr lang="en-US" dirty="0"/>
          </a:p>
        </p:txBody>
      </p:sp>
    </p:spTree>
    <p:extLst>
      <p:ext uri="{BB962C8B-B14F-4D97-AF65-F5344CB8AC3E}">
        <p14:creationId xmlns:p14="http://schemas.microsoft.com/office/powerpoint/2010/main" val="30892527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pic>
        <p:nvPicPr>
          <p:cNvPr id="11" name="Picture 10" descr="DLIHorLogo_Snowflake.png"/>
          <p:cNvPicPr>
            <a:picLocks noChangeAspect="1"/>
          </p:cNvPicPr>
          <p:nvPr/>
        </p:nvPicPr>
        <p:blipFill>
          <a:blip r:embed="rId2" cstate="print">
            <a:alphaModFix amt="5000"/>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6829424" y="1180950"/>
            <a:ext cx="4343400" cy="4343400"/>
          </a:xfrm>
          <a:prstGeom prst="rect">
            <a:avLst/>
          </a:prstGeom>
        </p:spPr>
      </p:pic>
      <p:sp>
        <p:nvSpPr>
          <p:cNvPr id="3" name="Subtitle 2"/>
          <p:cNvSpPr>
            <a:spLocks noGrp="1"/>
          </p:cNvSpPr>
          <p:nvPr>
            <p:ph type="subTitle" idx="1" hasCustomPrompt="1"/>
          </p:nvPr>
        </p:nvSpPr>
        <p:spPr>
          <a:xfrm>
            <a:off x="457200" y="4083155"/>
            <a:ext cx="6858000" cy="914400"/>
          </a:xfrm>
        </p:spPr>
        <p:txBody>
          <a:bodyPr/>
          <a:lstStyle>
            <a:lvl1pPr marL="0" indent="0" algn="l">
              <a:buNone/>
              <a:defRPr b="0" cap="all" spc="120" baseline="0">
                <a:solidFill>
                  <a:srgbClr val="80ADD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Name, title</a:t>
            </a:r>
          </a:p>
        </p:txBody>
      </p:sp>
      <p:sp>
        <p:nvSpPr>
          <p:cNvPr id="9" name="Rectangle 8"/>
          <p:cNvSpPr/>
          <p:nvPr/>
        </p:nvSpPr>
        <p:spPr>
          <a:xfrm>
            <a:off x="9001124" y="4846320"/>
            <a:ext cx="142876" cy="20116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9001124" y="0"/>
            <a:ext cx="142876" cy="4846320"/>
          </a:xfrm>
          <a:prstGeom prst="rect">
            <a:avLst/>
          </a:prstGeom>
          <a:solidFill>
            <a:srgbClr val="80A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p:cNvPicPr>
            <a:picLocks noChangeAspect="1"/>
          </p:cNvPicPr>
          <p:nvPr/>
        </p:nvPicPr>
        <p:blipFill>
          <a:blip r:embed="rId3"/>
          <a:stretch>
            <a:fillRect/>
          </a:stretch>
        </p:blipFill>
        <p:spPr>
          <a:xfrm>
            <a:off x="4987456" y="5850280"/>
            <a:ext cx="3311452" cy="630752"/>
          </a:xfrm>
          <a:prstGeom prst="rect">
            <a:avLst/>
          </a:prstGeom>
        </p:spPr>
      </p:pic>
      <p:sp>
        <p:nvSpPr>
          <p:cNvPr id="14" name="Slide Number Placeholder 4">
            <a:extLst>
              <a:ext uri="{FF2B5EF4-FFF2-40B4-BE49-F238E27FC236}">
                <a16:creationId xmlns:a16="http://schemas.microsoft.com/office/drawing/2014/main" id="{740EA4CE-D996-4D27-88AC-95A6F15D7FE0}"/>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Title 7"/>
          <p:cNvSpPr>
            <a:spLocks noGrp="1"/>
          </p:cNvSpPr>
          <p:nvPr>
            <p:ph type="title"/>
          </p:nvPr>
        </p:nvSpPr>
        <p:spPr/>
        <p:txBody>
          <a:bodyPr/>
          <a:lstStyle/>
          <a:p>
            <a:r>
              <a:rPr lang="en-US"/>
              <a:t>Click to edit Master title style</a:t>
            </a:r>
          </a:p>
        </p:txBody>
      </p:sp>
      <p:sp>
        <p:nvSpPr>
          <p:cNvPr id="6" name="Slide Number Placeholder 4">
            <a:extLst>
              <a:ext uri="{FF2B5EF4-FFF2-40B4-BE49-F238E27FC236}">
                <a16:creationId xmlns:a16="http://schemas.microsoft.com/office/drawing/2014/main" id="{9FB667C7-6A4F-4B04-931F-3505C6237E1C}"/>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Rectangle 8"/>
          <p:cNvSpPr/>
          <p:nvPr/>
        </p:nvSpPr>
        <p:spPr>
          <a:xfrm>
            <a:off x="9001124" y="4846320"/>
            <a:ext cx="142876" cy="2011680"/>
          </a:xfrm>
          <a:prstGeom prst="rect">
            <a:avLst/>
          </a:prstGeom>
          <a:solidFill>
            <a:srgbClr val="80AD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p:cNvSpPr>
            <a:spLocks noGrp="1"/>
          </p:cNvSpPr>
          <p:nvPr>
            <p:ph type="pic" idx="1"/>
          </p:nvPr>
        </p:nvSpPr>
        <p:spPr>
          <a:xfrm>
            <a:off x="-1" y="0"/>
            <a:ext cx="9000877" cy="4846320"/>
          </a:xfrm>
          <a:solidFill>
            <a:schemeClr val="bg1">
              <a:lumMod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hasCustomPrompt="1"/>
          </p:nvPr>
        </p:nvSpPr>
        <p:spPr>
          <a:xfrm>
            <a:off x="457200" y="5715000"/>
            <a:ext cx="8153400" cy="457200"/>
          </a:xfrm>
        </p:spPr>
        <p:txBody>
          <a:bodyPr/>
          <a:lstStyle>
            <a:lvl1pPr marL="0" indent="0">
              <a:buNone/>
              <a:defRPr sz="1600">
                <a:solidFill>
                  <a:schemeClr val="bg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8" name="Title 7"/>
          <p:cNvSpPr>
            <a:spLocks noGrp="1"/>
          </p:cNvSpPr>
          <p:nvPr>
            <p:ph type="title"/>
          </p:nvPr>
        </p:nvSpPr>
        <p:spPr>
          <a:xfrm>
            <a:off x="457200" y="4953000"/>
            <a:ext cx="8153400" cy="762000"/>
          </a:xfrm>
        </p:spPr>
        <p:txBody>
          <a:bodyPr anchor="t">
            <a:normAutofit/>
          </a:bodyPr>
          <a:lstStyle>
            <a:lvl1pPr>
              <a:defRPr sz="3200"/>
            </a:lvl1pPr>
          </a:lstStyle>
          <a:p>
            <a:r>
              <a:rPr lang="en-US"/>
              <a:t>Click to edit Master title style</a:t>
            </a:r>
            <a:endParaRPr lang="en-US" dirty="0"/>
          </a:p>
        </p:txBody>
      </p:sp>
      <p:sp>
        <p:nvSpPr>
          <p:cNvPr id="10" name="Rectangle 9"/>
          <p:cNvSpPr/>
          <p:nvPr/>
        </p:nvSpPr>
        <p:spPr>
          <a:xfrm>
            <a:off x="9001124" y="0"/>
            <a:ext cx="142876" cy="484632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Slide Number Placeholder 4">
            <a:extLst>
              <a:ext uri="{FF2B5EF4-FFF2-40B4-BE49-F238E27FC236}">
                <a16:creationId xmlns:a16="http://schemas.microsoft.com/office/drawing/2014/main" id="{D8A7DB01-0784-4800-8E39-ECC354CB3500}"/>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3534A154-4F09-4DCE-AC5B-C8CE133D7FB1}"/>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a:extLst>
              <a:ext uri="{FF2B5EF4-FFF2-40B4-BE49-F238E27FC236}">
                <a16:creationId xmlns:a16="http://schemas.microsoft.com/office/drawing/2014/main" id="{CDC683FE-C419-471C-9190-4A62651AF837}"/>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59B4C-5EAC-4A58-8A07-9A8EEDF067F2}"/>
              </a:ext>
            </a:extLst>
          </p:cNvPr>
          <p:cNvSpPr>
            <a:spLocks noGrp="1"/>
          </p:cNvSpPr>
          <p:nvPr>
            <p:ph type="title"/>
          </p:nvPr>
        </p:nvSpPr>
        <p:spPr/>
        <p:txBody>
          <a:bodyPr/>
          <a:lstStyle/>
          <a:p>
            <a:r>
              <a:rPr lang="en-US"/>
              <a:t>Click to edit Master title style</a:t>
            </a:r>
          </a:p>
        </p:txBody>
      </p:sp>
      <p:sp>
        <p:nvSpPr>
          <p:cNvPr id="7" name="Slide Number Placeholder 4">
            <a:extLst>
              <a:ext uri="{FF2B5EF4-FFF2-40B4-BE49-F238E27FC236}">
                <a16:creationId xmlns:a16="http://schemas.microsoft.com/office/drawing/2014/main" id="{F2F0F2A2-C426-436F-9EA8-7CA3335F0E0F}"/>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208714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AA611-811A-49D3-BDC8-5BEF28285257}"/>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528AB97D-7C28-4C82-ADD8-A18CFCB1B8AC}"/>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484144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345223"/>
            <a:ext cx="7620000" cy="4754563"/>
          </a:xfrm>
        </p:spPr>
        <p:txBody>
          <a:bodyPr/>
          <a:lstStyle>
            <a:lvl1pPr>
              <a:defRPr>
                <a:solidFill>
                  <a:schemeClr val="accent1">
                    <a:lumMod val="50000"/>
                  </a:schemeClr>
                </a:solidFill>
              </a:defRPr>
            </a:lvl1pPr>
            <a:lvl2pPr>
              <a:defRPr>
                <a:solidFill>
                  <a:schemeClr val="accent1">
                    <a:lumMod val="75000"/>
                  </a:schemeClr>
                </a:solidFill>
              </a:defRPr>
            </a:lvl2pPr>
            <a:lvl3pPr>
              <a:defRPr>
                <a:solidFill>
                  <a:schemeClr val="accent1">
                    <a:lumMod val="75000"/>
                  </a:schemeClr>
                </a:solidFill>
              </a:defRPr>
            </a:lvl3pPr>
            <a:lvl4pPr>
              <a:defRPr>
                <a:solidFill>
                  <a:schemeClr val="accent1">
                    <a:lumMod val="75000"/>
                  </a:schemeClr>
                </a:solidFill>
              </a:defRPr>
            </a:lvl4pPr>
            <a:lvl5pPr>
              <a:defRPr>
                <a:solidFill>
                  <a:schemeClr val="accent1">
                    <a:lumMod val="75000"/>
                  </a:schemeClr>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Slide Number Placeholder 4">
            <a:extLst>
              <a:ext uri="{FF2B5EF4-FFF2-40B4-BE49-F238E27FC236}">
                <a16:creationId xmlns:a16="http://schemas.microsoft.com/office/drawing/2014/main" id="{A5A38C59-4E21-48B9-8208-86E0D355BB9D}"/>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2A90E4E-5707-4F59-90AF-6D543B82AD47}"/>
              </a:ext>
            </a:extLst>
          </p:cNvPr>
          <p:cNvSpPr>
            <a:spLocks noGrp="1"/>
          </p:cNvSpPr>
          <p:nvPr>
            <p:ph type="title"/>
          </p:nvPr>
        </p:nvSpPr>
        <p:spPr/>
        <p:txBody>
          <a:bodyPr/>
          <a:lstStyle/>
          <a:p>
            <a:r>
              <a:rPr lang="en-US"/>
              <a:t>Click to edit Master title style</a:t>
            </a:r>
          </a:p>
        </p:txBody>
      </p:sp>
      <p:sp>
        <p:nvSpPr>
          <p:cNvPr id="6" name="Slide Number Placeholder 4">
            <a:extLst>
              <a:ext uri="{FF2B5EF4-FFF2-40B4-BE49-F238E27FC236}">
                <a16:creationId xmlns:a16="http://schemas.microsoft.com/office/drawing/2014/main" id="{A055C1E1-DD39-498C-8B8D-ED2852E16A29}"/>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extLst>
      <p:ext uri="{BB962C8B-B14F-4D97-AF65-F5344CB8AC3E}">
        <p14:creationId xmlns:p14="http://schemas.microsoft.com/office/powerpoint/2010/main" val="22159753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1447800"/>
            <a:ext cx="7772400" cy="4321175"/>
          </a:xfrm>
        </p:spPr>
        <p:txBody>
          <a:bodyPr anchor="ctr">
            <a:noAutofit/>
          </a:bodyPr>
          <a:lstStyle>
            <a:lvl1pPr algn="l">
              <a:lnSpc>
                <a:spcPct val="100000"/>
              </a:lnSpc>
              <a:defRPr sz="5400" b="0" cap="none" spc="-80" baseline="0">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457200" y="228601"/>
            <a:ext cx="7772400" cy="1066800"/>
          </a:xfrm>
        </p:spPr>
        <p:txBody>
          <a:bodyPr anchor="b"/>
          <a:lstStyle>
            <a:lvl1pPr marL="0" indent="0">
              <a:buNone/>
              <a:defRPr sz="2000" b="0" cap="all" spc="120" baseline="0">
                <a:solidFill>
                  <a:srgbClr val="80ADD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Slide Number Placeholder 4">
            <a:extLst>
              <a:ext uri="{FF2B5EF4-FFF2-40B4-BE49-F238E27FC236}">
                <a16:creationId xmlns:a16="http://schemas.microsoft.com/office/drawing/2014/main" id="{6EC48599-EB4E-465A-A358-064B8352C97A}"/>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630680" y="1574800"/>
            <a:ext cx="3291840" cy="4525963"/>
          </a:xfrm>
        </p:spPr>
        <p:txBody>
          <a:bodyPr/>
          <a:lstStyle>
            <a:lvl1pPr>
              <a:defRPr sz="2800">
                <a:solidFill>
                  <a:schemeClr val="accent1">
                    <a:lumMod val="50000"/>
                  </a:schemeClr>
                </a:solidFill>
              </a:defRPr>
            </a:lvl1pPr>
            <a:lvl2pPr>
              <a:defRPr sz="2400">
                <a:solidFill>
                  <a:schemeClr val="accent1">
                    <a:lumMod val="75000"/>
                  </a:schemeClr>
                </a:solidFill>
              </a:defRPr>
            </a:lvl2pPr>
            <a:lvl3pPr>
              <a:defRPr sz="2000">
                <a:solidFill>
                  <a:schemeClr val="accent1">
                    <a:lumMod val="75000"/>
                  </a:schemeClr>
                </a:solidFill>
              </a:defRPr>
            </a:lvl3pPr>
            <a:lvl4pPr>
              <a:defRPr sz="1800">
                <a:solidFill>
                  <a:schemeClr val="accent1">
                    <a:lumMod val="75000"/>
                  </a:schemeClr>
                </a:solidFill>
              </a:defRPr>
            </a:lvl4pPr>
            <a:lvl5pPr>
              <a:defRPr sz="1800">
                <a:solidFill>
                  <a:schemeClr val="accent1">
                    <a:lumMod val="7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0160" y="1574800"/>
            <a:ext cx="3291840" cy="4525963"/>
          </a:xfrm>
        </p:spPr>
        <p:txBody>
          <a:bodyPr/>
          <a:lstStyle>
            <a:lvl1pPr>
              <a:defRPr sz="2800">
                <a:solidFill>
                  <a:srgbClr val="404040"/>
                </a:solidFill>
              </a:defRPr>
            </a:lvl1pPr>
            <a:lvl2pPr>
              <a:defRPr sz="2400">
                <a:solidFill>
                  <a:schemeClr val="accent1">
                    <a:lumMod val="75000"/>
                  </a:schemeClr>
                </a:solidFill>
              </a:defRPr>
            </a:lvl2pPr>
            <a:lvl3pPr>
              <a:defRPr sz="2000">
                <a:solidFill>
                  <a:schemeClr val="accent1">
                    <a:lumMod val="75000"/>
                  </a:schemeClr>
                </a:solidFill>
              </a:defRPr>
            </a:lvl3pPr>
            <a:lvl4pPr>
              <a:defRPr sz="1800">
                <a:solidFill>
                  <a:schemeClr val="accent1">
                    <a:lumMod val="75000"/>
                  </a:schemeClr>
                </a:solidFill>
              </a:defRPr>
            </a:lvl4pPr>
            <a:lvl5pPr>
              <a:defRPr sz="1800">
                <a:solidFill>
                  <a:schemeClr val="accent1">
                    <a:lumMod val="75000"/>
                  </a:schemeClr>
                </a:solidFill>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4">
            <a:extLst>
              <a:ext uri="{FF2B5EF4-FFF2-40B4-BE49-F238E27FC236}">
                <a16:creationId xmlns:a16="http://schemas.microsoft.com/office/drawing/2014/main" id="{4E796392-C9B6-411E-8785-5C73C5A44F17}"/>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627632" y="1572768"/>
            <a:ext cx="3291840" cy="639762"/>
          </a:xfrm>
        </p:spPr>
        <p:txBody>
          <a:bodyPr anchor="b">
            <a:noAutofit/>
          </a:bodyPr>
          <a:lstStyle>
            <a:lvl1pPr marL="0" indent="0">
              <a:buNone/>
              <a:defRPr sz="1800" b="0" cap="all" spc="100" baseline="0">
                <a:solidFill>
                  <a:schemeClr val="accent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627632" y="2259366"/>
            <a:ext cx="3291840" cy="3840480"/>
          </a:xfrm>
        </p:spPr>
        <p:txBody>
          <a:bodyPr/>
          <a:lstStyle>
            <a:lvl1pPr>
              <a:defRPr sz="2400">
                <a:solidFill>
                  <a:schemeClr val="accent1">
                    <a:lumMod val="50000"/>
                  </a:schemeClr>
                </a:solidFill>
              </a:defRPr>
            </a:lvl1pPr>
            <a:lvl2pPr>
              <a:defRPr sz="2000">
                <a:solidFill>
                  <a:schemeClr val="accent1">
                    <a:lumMod val="75000"/>
                  </a:schemeClr>
                </a:solidFill>
              </a:defRPr>
            </a:lvl2pPr>
            <a:lvl3pPr>
              <a:defRPr sz="1800">
                <a:solidFill>
                  <a:schemeClr val="accent1">
                    <a:lumMod val="75000"/>
                  </a:schemeClr>
                </a:solidFill>
              </a:defRPr>
            </a:lvl3pPr>
            <a:lvl4pPr>
              <a:defRPr sz="1600">
                <a:solidFill>
                  <a:schemeClr val="accent1">
                    <a:lumMod val="75000"/>
                  </a:schemeClr>
                </a:solidFill>
              </a:defRPr>
            </a:lvl4pPr>
            <a:lvl5pPr>
              <a:defRPr sz="1600">
                <a:solidFill>
                  <a:schemeClr val="accent1">
                    <a:lumMod val="7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3208" y="1572768"/>
            <a:ext cx="3291840" cy="639762"/>
          </a:xfrm>
        </p:spPr>
        <p:txBody>
          <a:bodyPr anchor="b">
            <a:noAutofit/>
          </a:bodyPr>
          <a:lstStyle>
            <a:lvl1pPr marL="0" indent="0">
              <a:buNone/>
              <a:defRPr lang="en-US" sz="1800" b="0" kern="1200" cap="all" spc="100" baseline="0" dirty="0" smtClean="0">
                <a:solidFill>
                  <a:srgbClr val="839219"/>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spcBef>
                <a:spcPct val="20000"/>
              </a:spcBef>
              <a:buFont typeface="Arial" pitchFamily="34" charset="0"/>
              <a:buNone/>
            </a:pPr>
            <a:r>
              <a:rPr lang="en-US"/>
              <a:t>Edit Master text styles</a:t>
            </a:r>
          </a:p>
        </p:txBody>
      </p:sp>
      <p:sp>
        <p:nvSpPr>
          <p:cNvPr id="6" name="Content Placeholder 5"/>
          <p:cNvSpPr>
            <a:spLocks noGrp="1"/>
          </p:cNvSpPr>
          <p:nvPr>
            <p:ph sz="quarter" idx="4"/>
          </p:nvPr>
        </p:nvSpPr>
        <p:spPr>
          <a:xfrm>
            <a:off x="5093208" y="2259366"/>
            <a:ext cx="3291840" cy="3840480"/>
          </a:xfrm>
        </p:spPr>
        <p:txBody>
          <a:bodyPr/>
          <a:lstStyle>
            <a:lvl1pPr>
              <a:defRPr sz="2400">
                <a:solidFill>
                  <a:schemeClr val="accent1">
                    <a:lumMod val="50000"/>
                  </a:schemeClr>
                </a:solidFill>
              </a:defRPr>
            </a:lvl1pPr>
            <a:lvl2pPr>
              <a:defRPr sz="2000">
                <a:solidFill>
                  <a:schemeClr val="accent1">
                    <a:lumMod val="75000"/>
                  </a:schemeClr>
                </a:solidFill>
              </a:defRPr>
            </a:lvl2pPr>
            <a:lvl3pPr>
              <a:defRPr sz="1800">
                <a:solidFill>
                  <a:schemeClr val="accent1">
                    <a:lumMod val="75000"/>
                  </a:schemeClr>
                </a:solidFill>
              </a:defRPr>
            </a:lvl3pPr>
            <a:lvl4pPr>
              <a:defRPr sz="1600">
                <a:solidFill>
                  <a:schemeClr val="accent1">
                    <a:lumMod val="75000"/>
                  </a:schemeClr>
                </a:solidFill>
              </a:defRPr>
            </a:lvl4pPr>
            <a:lvl5pPr>
              <a:defRPr sz="1600">
                <a:solidFill>
                  <a:schemeClr val="accent1">
                    <a:lumMod val="75000"/>
                  </a:schemeClr>
                </a:solidFill>
              </a:defRPr>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lide Number Placeholder 4">
            <a:extLst>
              <a:ext uri="{FF2B5EF4-FFF2-40B4-BE49-F238E27FC236}">
                <a16:creationId xmlns:a16="http://schemas.microsoft.com/office/drawing/2014/main" id="{7FABCC4B-F418-44B0-9E44-7D06E33CEE17}"/>
              </a:ext>
            </a:extLst>
          </p:cNvPr>
          <p:cNvSpPr>
            <a:spLocks noGrp="1"/>
          </p:cNvSpPr>
          <p:nvPr>
            <p:ph type="sldNum" sz="quarter" idx="10"/>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Slide Number Placeholder 4">
            <a:extLst>
              <a:ext uri="{FF2B5EF4-FFF2-40B4-BE49-F238E27FC236}">
                <a16:creationId xmlns:a16="http://schemas.microsoft.com/office/drawing/2014/main" id="{FF276798-2F7D-4EF6-B181-6274379BDA4E}"/>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Slide Number Placeholder 4">
            <a:extLst>
              <a:ext uri="{FF2B5EF4-FFF2-40B4-BE49-F238E27FC236}">
                <a16:creationId xmlns:a16="http://schemas.microsoft.com/office/drawing/2014/main" id="{0E4521DB-FFEA-4764-9942-EAFC2364AE8E}"/>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7620000" cy="91187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371600"/>
            <a:ext cx="7620000" cy="475456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a:xfrm>
            <a:off x="9001124" y="0"/>
            <a:ext cx="142876" cy="137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9001124" y="1371600"/>
            <a:ext cx="142876" cy="5486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p:nvPicPr>
        <p:blipFill>
          <a:blip r:embed="rId16"/>
          <a:stretch>
            <a:fillRect/>
          </a:stretch>
        </p:blipFill>
        <p:spPr>
          <a:xfrm>
            <a:off x="6477000" y="6268721"/>
            <a:ext cx="2171700" cy="413657"/>
          </a:xfrm>
          <a:prstGeom prst="rect">
            <a:avLst/>
          </a:prstGeom>
        </p:spPr>
      </p:pic>
      <p:sp>
        <p:nvSpPr>
          <p:cNvPr id="5" name="Slide Number Placeholder 4">
            <a:extLst>
              <a:ext uri="{FF2B5EF4-FFF2-40B4-BE49-F238E27FC236}">
                <a16:creationId xmlns:a16="http://schemas.microsoft.com/office/drawing/2014/main" id="{4EBCF5FA-7F69-4A2B-B289-D3C7504E7304}"/>
              </a:ext>
            </a:extLst>
          </p:cNvPr>
          <p:cNvSpPr>
            <a:spLocks noGrp="1"/>
          </p:cNvSpPr>
          <p:nvPr>
            <p:ph type="sldNum" sz="quarter" idx="4"/>
          </p:nvPr>
        </p:nvSpPr>
        <p:spPr>
          <a:xfrm>
            <a:off x="457200" y="6268721"/>
            <a:ext cx="2057400" cy="365125"/>
          </a:xfrm>
          <a:prstGeom prst="rect">
            <a:avLst/>
          </a:prstGeom>
          <a:solidFill>
            <a:schemeClr val="bg1"/>
          </a:solidFill>
        </p:spPr>
        <p:txBody>
          <a:bodyPr vert="horz" lIns="91440" tIns="45720" rIns="91440" bIns="45720" rtlCol="0" anchor="ctr"/>
          <a:lstStyle>
            <a:lvl1pPr algn="l">
              <a:defRPr sz="1200">
                <a:solidFill>
                  <a:schemeClr val="bg1">
                    <a:lumMod val="50000"/>
                  </a:schemeClr>
                </a:solidFill>
              </a:defRPr>
            </a:lvl1pPr>
          </a:lstStyle>
          <a:p>
            <a:r>
              <a:rPr lang="en-US" dirty="0"/>
              <a:t>Page </a:t>
            </a:r>
            <a:fld id="{5B1F56CA-8A84-43E9-B219-4D94BA1E6BE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57" r:id="rId1"/>
    <p:sldLayoutId id="2147483768" r:id="rId2"/>
    <p:sldLayoutId id="2147483758" r:id="rId3"/>
    <p:sldLayoutId id="2147483769"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94" r:id="rId14"/>
  </p:sldLayoutIdLst>
  <p:hf hdr="0" dt="0"/>
  <p:txStyles>
    <p:titleStyle>
      <a:lvl1pPr algn="l" defTabSz="914400" rtl="0" eaLnBrk="1" latinLnBrk="0" hangingPunct="1">
        <a:spcBef>
          <a:spcPct val="0"/>
        </a:spcBef>
        <a:buNone/>
        <a:defRPr sz="4000" kern="1200" cap="none" spc="-60" baseline="0">
          <a:solidFill>
            <a:srgbClr val="184173"/>
          </a:solidFill>
          <a:latin typeface="+mj-lt"/>
          <a:ea typeface="+mj-ea"/>
          <a:cs typeface="+mj-cs"/>
        </a:defRPr>
      </a:lvl1pPr>
    </p:titleStyle>
    <p:bodyStyle>
      <a:lvl1pPr marL="0" indent="0" algn="l" defTabSz="914400" rtl="0" eaLnBrk="1" latinLnBrk="0" hangingPunct="1">
        <a:spcBef>
          <a:spcPct val="20000"/>
        </a:spcBef>
        <a:spcAft>
          <a:spcPts val="600"/>
        </a:spcAft>
        <a:buFont typeface="Arial" pitchFamily="34" charset="0"/>
        <a:buNone/>
        <a:defRPr sz="2000" b="1" kern="1200">
          <a:solidFill>
            <a:schemeClr val="tx1"/>
          </a:solidFill>
          <a:latin typeface="+mn-lt"/>
          <a:ea typeface="+mn-ea"/>
          <a:cs typeface="+mn-cs"/>
        </a:defRPr>
      </a:lvl1pPr>
      <a:lvl2pPr marL="457200" indent="-182880" algn="l" defTabSz="914400" rtl="0" eaLnBrk="1" latinLnBrk="0" hangingPunct="1">
        <a:spcBef>
          <a:spcPct val="20000"/>
        </a:spcBef>
        <a:buClr>
          <a:schemeClr val="tx2"/>
        </a:buClr>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Font typeface="Arial" pitchFamily="34" charset="0"/>
        <a:buChar char="•"/>
        <a:defRPr sz="1800" kern="1200" baseline="0">
          <a:solidFill>
            <a:schemeClr val="tx1"/>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hyperlink" Target="mailto:bwheeler@mt.gov"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3CD5355B-784B-4CA4-A2F9-71BFF45D7092}"/>
              </a:ext>
            </a:extLst>
          </p:cNvPr>
          <p:cNvSpPr>
            <a:spLocks noGrp="1"/>
          </p:cNvSpPr>
          <p:nvPr>
            <p:ph type="subTitle" idx="1"/>
          </p:nvPr>
        </p:nvSpPr>
        <p:spPr/>
        <p:txBody>
          <a:bodyPr/>
          <a:lstStyle/>
          <a:p>
            <a:r>
              <a:rPr lang="en-US" dirty="0"/>
              <a:t>LABOR MANAGEMENT ADVISORY Council</a:t>
            </a:r>
          </a:p>
          <a:p>
            <a:r>
              <a:rPr lang="en-US" dirty="0"/>
              <a:t>October 17, 2018</a:t>
            </a:r>
          </a:p>
          <a:p>
            <a:endParaRPr lang="en-US" dirty="0"/>
          </a:p>
        </p:txBody>
      </p:sp>
      <p:sp>
        <p:nvSpPr>
          <p:cNvPr id="3" name="Rectangle 2">
            <a:extLst>
              <a:ext uri="{FF2B5EF4-FFF2-40B4-BE49-F238E27FC236}">
                <a16:creationId xmlns:a16="http://schemas.microsoft.com/office/drawing/2014/main" id="{3ACFCE05-A54B-4772-9493-8BC2144A0019}"/>
              </a:ext>
            </a:extLst>
          </p:cNvPr>
          <p:cNvSpPr/>
          <p:nvPr/>
        </p:nvSpPr>
        <p:spPr>
          <a:xfrm>
            <a:off x="116011" y="2313180"/>
            <a:ext cx="8622297" cy="923330"/>
          </a:xfrm>
          <a:prstGeom prst="rect">
            <a:avLst/>
          </a:prstGeom>
          <a:noFill/>
        </p:spPr>
        <p:txBody>
          <a:bodyPr wrap="none" lIns="91440" tIns="45720" rIns="91440" bIns="45720">
            <a:spAutoFit/>
          </a:bodyPr>
          <a:lstStyle/>
          <a:p>
            <a:pPr algn="ctr"/>
            <a:r>
              <a:rPr lang="en-US" sz="5400" dirty="0">
                <a:ln w="0"/>
                <a:effectLst>
                  <a:outerShdw blurRad="38100" dist="19050" dir="2700000" algn="tl" rotWithShape="0">
                    <a:schemeClr val="dk1">
                      <a:alpha val="40000"/>
                    </a:schemeClr>
                  </a:outerShdw>
                </a:effectLst>
              </a:rPr>
              <a:t>FORMULARY STATUS UPDATE</a:t>
            </a:r>
            <a:endParaRPr lang="en-US" sz="54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3959313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215CB6-FDEC-4A4D-8578-818038467917}"/>
              </a:ext>
            </a:extLst>
          </p:cNvPr>
          <p:cNvSpPr>
            <a:spLocks noGrp="1"/>
          </p:cNvSpPr>
          <p:nvPr>
            <p:ph type="title"/>
          </p:nvPr>
        </p:nvSpPr>
        <p:spPr/>
        <p:txBody>
          <a:bodyPr/>
          <a:lstStyle/>
          <a:p>
            <a:r>
              <a:rPr lang="en-US" dirty="0"/>
              <a:t>CHANGES FROM AUG 1 VERSION</a:t>
            </a:r>
          </a:p>
        </p:txBody>
      </p:sp>
      <p:sp>
        <p:nvSpPr>
          <p:cNvPr id="3" name="Content Placeholder 2">
            <a:extLst>
              <a:ext uri="{FF2B5EF4-FFF2-40B4-BE49-F238E27FC236}">
                <a16:creationId xmlns:a16="http://schemas.microsoft.com/office/drawing/2014/main" id="{F0D232DF-7463-4EE7-97B9-658A65269160}"/>
              </a:ext>
            </a:extLst>
          </p:cNvPr>
          <p:cNvSpPr>
            <a:spLocks noGrp="1"/>
          </p:cNvSpPr>
          <p:nvPr>
            <p:ph idx="1"/>
          </p:nvPr>
        </p:nvSpPr>
        <p:spPr/>
        <p:txBody>
          <a:bodyPr/>
          <a:lstStyle/>
          <a:p>
            <a:pPr marL="342900" indent="-342900">
              <a:buFont typeface="Arial" panose="020B0604020202020204" pitchFamily="34" charset="0"/>
              <a:buChar char="•"/>
            </a:pPr>
            <a:r>
              <a:rPr lang="en-US" dirty="0">
                <a:solidFill>
                  <a:schemeClr val="bg2">
                    <a:lumMod val="50000"/>
                  </a:schemeClr>
                </a:solidFill>
              </a:rPr>
              <a:t>Added definition of a claim</a:t>
            </a:r>
          </a:p>
          <a:p>
            <a:pPr marL="342900" indent="-342900">
              <a:buFont typeface="Arial" panose="020B0604020202020204" pitchFamily="34" charset="0"/>
              <a:buChar char="•"/>
            </a:pPr>
            <a:r>
              <a:rPr lang="en-US" dirty="0">
                <a:solidFill>
                  <a:schemeClr val="bg2">
                    <a:lumMod val="50000"/>
                  </a:schemeClr>
                </a:solidFill>
              </a:rPr>
              <a:t>Added existing definitions from 24.29.1401A that apply to the formulary and U&amp;T</a:t>
            </a:r>
          </a:p>
          <a:p>
            <a:pPr marL="342900" indent="-342900">
              <a:buFont typeface="Arial" panose="020B0604020202020204" pitchFamily="34" charset="0"/>
              <a:buChar char="•"/>
            </a:pPr>
            <a:r>
              <a:rPr lang="en-US" dirty="0">
                <a:solidFill>
                  <a:schemeClr val="bg2">
                    <a:lumMod val="50000"/>
                  </a:schemeClr>
                </a:solidFill>
              </a:rPr>
              <a:t>Prior Authorization</a:t>
            </a:r>
          </a:p>
          <a:p>
            <a:pPr marL="800100" lvl="1" indent="-342900">
              <a:buClrTx/>
            </a:pPr>
            <a:r>
              <a:rPr lang="en-US" dirty="0">
                <a:solidFill>
                  <a:schemeClr val="bg2">
                    <a:lumMod val="50000"/>
                  </a:schemeClr>
                </a:solidFill>
              </a:rPr>
              <a:t>Cleaned up language</a:t>
            </a:r>
          </a:p>
          <a:p>
            <a:pPr marL="800100" lvl="1" indent="-342900">
              <a:buClrTx/>
            </a:pPr>
            <a:r>
              <a:rPr lang="en-US" dirty="0">
                <a:solidFill>
                  <a:schemeClr val="bg2">
                    <a:lumMod val="50000"/>
                  </a:schemeClr>
                </a:solidFill>
              </a:rPr>
              <a:t>When prior authorization isn’t needed</a:t>
            </a:r>
          </a:p>
          <a:p>
            <a:pPr marL="1485900" lvl="2" indent="-342900">
              <a:buClrTx/>
            </a:pPr>
            <a:r>
              <a:rPr lang="en-US" dirty="0">
                <a:solidFill>
                  <a:schemeClr val="bg2">
                    <a:lumMod val="50000"/>
                  </a:schemeClr>
                </a:solidFill>
              </a:rPr>
              <a:t>Includes “N” drugs for first 7 days</a:t>
            </a:r>
          </a:p>
          <a:p>
            <a:pPr marL="342900" indent="-342900">
              <a:buFont typeface="Arial" panose="020B0604020202020204" pitchFamily="34" charset="0"/>
              <a:buChar char="•"/>
            </a:pPr>
            <a:r>
              <a:rPr lang="en-US" dirty="0">
                <a:solidFill>
                  <a:schemeClr val="bg2">
                    <a:lumMod val="50000"/>
                  </a:schemeClr>
                </a:solidFill>
              </a:rPr>
              <a:t>Removal of “First Fill” rule</a:t>
            </a:r>
          </a:p>
          <a:p>
            <a:pPr marL="342900" indent="-342900">
              <a:buFont typeface="Arial" panose="020B0604020202020204" pitchFamily="34" charset="0"/>
              <a:buChar char="•"/>
            </a:pPr>
            <a:r>
              <a:rPr lang="en-US" dirty="0">
                <a:solidFill>
                  <a:schemeClr val="bg2">
                    <a:lumMod val="50000"/>
                  </a:schemeClr>
                </a:solidFill>
              </a:rPr>
              <a:t>Added notification requirements of Legacy Claims</a:t>
            </a:r>
          </a:p>
          <a:p>
            <a:pPr marL="342900" indent="-342900">
              <a:buFont typeface="Arial" panose="020B0604020202020204" pitchFamily="34" charset="0"/>
              <a:buChar char="•"/>
            </a:pPr>
            <a:r>
              <a:rPr lang="en-US" dirty="0">
                <a:solidFill>
                  <a:schemeClr val="bg2">
                    <a:lumMod val="50000"/>
                  </a:schemeClr>
                </a:solidFill>
              </a:rPr>
              <a:t>Remove “business” from 14 days in New Rule VI</a:t>
            </a:r>
          </a:p>
        </p:txBody>
      </p:sp>
      <p:sp>
        <p:nvSpPr>
          <p:cNvPr id="4" name="Slide Number Placeholder 3">
            <a:extLst>
              <a:ext uri="{FF2B5EF4-FFF2-40B4-BE49-F238E27FC236}">
                <a16:creationId xmlns:a16="http://schemas.microsoft.com/office/drawing/2014/main" id="{9265FE68-5CB4-4C55-AAD5-1C5CE7128572}"/>
              </a:ext>
            </a:extLst>
          </p:cNvPr>
          <p:cNvSpPr>
            <a:spLocks noGrp="1"/>
          </p:cNvSpPr>
          <p:nvPr>
            <p:ph type="sldNum" sz="quarter" idx="4"/>
          </p:nvPr>
        </p:nvSpPr>
        <p:spPr/>
        <p:txBody>
          <a:bodyPr/>
          <a:lstStyle/>
          <a:p>
            <a:r>
              <a:rPr lang="en-US" dirty="0"/>
              <a:t>Page </a:t>
            </a:r>
            <a:fld id="{5B1F56CA-8A84-43E9-B219-4D94BA1E6BE1}" type="slidenum">
              <a:rPr lang="en-US" smtClean="0"/>
              <a:pPr/>
              <a:t>2</a:t>
            </a:fld>
            <a:endParaRPr lang="en-US" dirty="0"/>
          </a:p>
        </p:txBody>
      </p:sp>
    </p:spTree>
    <p:extLst>
      <p:ext uri="{BB962C8B-B14F-4D97-AF65-F5344CB8AC3E}">
        <p14:creationId xmlns:p14="http://schemas.microsoft.com/office/powerpoint/2010/main" val="23757370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6B17F-ACF0-439F-A55D-24BD5C0FCD41}"/>
              </a:ext>
            </a:extLst>
          </p:cNvPr>
          <p:cNvSpPr>
            <a:spLocks noGrp="1"/>
          </p:cNvSpPr>
          <p:nvPr>
            <p:ph type="title"/>
          </p:nvPr>
        </p:nvSpPr>
        <p:spPr/>
        <p:txBody>
          <a:bodyPr/>
          <a:lstStyle/>
          <a:p>
            <a:r>
              <a:rPr lang="en-US" dirty="0"/>
              <a:t>Definition of a ‘Claim’</a:t>
            </a:r>
          </a:p>
        </p:txBody>
      </p:sp>
      <p:sp>
        <p:nvSpPr>
          <p:cNvPr id="3" name="Content Placeholder 2">
            <a:extLst>
              <a:ext uri="{FF2B5EF4-FFF2-40B4-BE49-F238E27FC236}">
                <a16:creationId xmlns:a16="http://schemas.microsoft.com/office/drawing/2014/main" id="{C3FA2198-AB9B-4B24-986B-3AC2B783BA3F}"/>
              </a:ext>
            </a:extLst>
          </p:cNvPr>
          <p:cNvSpPr>
            <a:spLocks noGrp="1"/>
          </p:cNvSpPr>
          <p:nvPr>
            <p:ph idx="1"/>
          </p:nvPr>
        </p:nvSpPr>
        <p:spPr/>
        <p:txBody>
          <a:bodyPr/>
          <a:lstStyle/>
          <a:p>
            <a:r>
              <a:rPr lang="en-US" dirty="0">
                <a:solidFill>
                  <a:schemeClr val="bg2">
                    <a:lumMod val="50000"/>
                  </a:schemeClr>
                </a:solidFill>
              </a:rPr>
              <a:t>Rule I Definitions	</a:t>
            </a:r>
          </a:p>
          <a:p>
            <a:r>
              <a:rPr lang="en-US" dirty="0">
                <a:solidFill>
                  <a:schemeClr val="bg2">
                    <a:lumMod val="50000"/>
                  </a:schemeClr>
                </a:solidFill>
              </a:rPr>
              <a:t>(1)  "Claim" means an injury or occupational disease where:</a:t>
            </a:r>
          </a:p>
          <a:p>
            <a:r>
              <a:rPr lang="en-US" dirty="0">
                <a:solidFill>
                  <a:schemeClr val="bg2">
                    <a:lumMod val="50000"/>
                  </a:schemeClr>
                </a:solidFill>
              </a:rPr>
              <a:t>	(a)  liability has been accepted by the insurer; or</a:t>
            </a:r>
          </a:p>
          <a:p>
            <a:r>
              <a:rPr lang="en-US" dirty="0">
                <a:solidFill>
                  <a:schemeClr val="bg2">
                    <a:lumMod val="50000"/>
                  </a:schemeClr>
                </a:solidFill>
              </a:rPr>
              <a:t>	(b)  payment has been made by the insurer pursuant to:</a:t>
            </a:r>
          </a:p>
          <a:p>
            <a:r>
              <a:rPr lang="en-US" dirty="0">
                <a:solidFill>
                  <a:schemeClr val="bg2">
                    <a:lumMod val="50000"/>
                  </a:schemeClr>
                </a:solidFill>
              </a:rPr>
              <a:t>	(</a:t>
            </a:r>
            <a:r>
              <a:rPr lang="en-US" dirty="0" err="1">
                <a:solidFill>
                  <a:schemeClr val="bg2">
                    <a:lumMod val="50000"/>
                  </a:schemeClr>
                </a:solidFill>
              </a:rPr>
              <a:t>i</a:t>
            </a:r>
            <a:r>
              <a:rPr lang="en-US" dirty="0">
                <a:solidFill>
                  <a:schemeClr val="bg2">
                    <a:lumMod val="50000"/>
                  </a:schemeClr>
                </a:solidFill>
              </a:rPr>
              <a:t>)  39-71-608, MCA;</a:t>
            </a:r>
          </a:p>
          <a:p>
            <a:r>
              <a:rPr lang="en-US" dirty="0">
                <a:solidFill>
                  <a:schemeClr val="bg2">
                    <a:lumMod val="50000"/>
                  </a:schemeClr>
                </a:solidFill>
              </a:rPr>
              <a:t>	(ii)  39-71-615, MCA; or</a:t>
            </a:r>
          </a:p>
          <a:p>
            <a:r>
              <a:rPr lang="en-US" dirty="0">
                <a:solidFill>
                  <a:schemeClr val="bg2">
                    <a:lumMod val="50000"/>
                  </a:schemeClr>
                </a:solidFill>
              </a:rPr>
              <a:t>	(iii)  any other reservation of rights.</a:t>
            </a:r>
          </a:p>
          <a:p>
            <a:endParaRPr lang="en-US" dirty="0"/>
          </a:p>
        </p:txBody>
      </p:sp>
      <p:sp>
        <p:nvSpPr>
          <p:cNvPr id="4" name="Slide Number Placeholder 3">
            <a:extLst>
              <a:ext uri="{FF2B5EF4-FFF2-40B4-BE49-F238E27FC236}">
                <a16:creationId xmlns:a16="http://schemas.microsoft.com/office/drawing/2014/main" id="{59802724-FBFF-4695-971C-C6089F066674}"/>
              </a:ext>
            </a:extLst>
          </p:cNvPr>
          <p:cNvSpPr>
            <a:spLocks noGrp="1"/>
          </p:cNvSpPr>
          <p:nvPr>
            <p:ph type="sldNum" sz="quarter" idx="4"/>
          </p:nvPr>
        </p:nvSpPr>
        <p:spPr/>
        <p:txBody>
          <a:bodyPr/>
          <a:lstStyle/>
          <a:p>
            <a:r>
              <a:rPr lang="en-US"/>
              <a:t>Page </a:t>
            </a:r>
            <a:fld id="{5B1F56CA-8A84-43E9-B219-4D94BA1E6BE1}" type="slidenum">
              <a:rPr lang="en-US" smtClean="0"/>
              <a:pPr/>
              <a:t>3</a:t>
            </a:fld>
            <a:endParaRPr lang="en-US" dirty="0"/>
          </a:p>
        </p:txBody>
      </p:sp>
    </p:spTree>
    <p:extLst>
      <p:ext uri="{BB962C8B-B14F-4D97-AF65-F5344CB8AC3E}">
        <p14:creationId xmlns:p14="http://schemas.microsoft.com/office/powerpoint/2010/main" val="3601068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56398-C0BA-4C6F-B6C9-6788B6818D5D}"/>
              </a:ext>
            </a:extLst>
          </p:cNvPr>
          <p:cNvSpPr>
            <a:spLocks noGrp="1"/>
          </p:cNvSpPr>
          <p:nvPr>
            <p:ph type="title"/>
          </p:nvPr>
        </p:nvSpPr>
        <p:spPr/>
        <p:txBody>
          <a:bodyPr/>
          <a:lstStyle/>
          <a:p>
            <a:r>
              <a:rPr lang="en-US" dirty="0"/>
              <a:t>Definitions from 24.29.1401A</a:t>
            </a:r>
          </a:p>
        </p:txBody>
      </p:sp>
      <p:sp>
        <p:nvSpPr>
          <p:cNvPr id="3" name="Content Placeholder 2">
            <a:extLst>
              <a:ext uri="{FF2B5EF4-FFF2-40B4-BE49-F238E27FC236}">
                <a16:creationId xmlns:a16="http://schemas.microsoft.com/office/drawing/2014/main" id="{0A1859C3-D2C3-4E86-B13D-995C8F215BAD}"/>
              </a:ext>
            </a:extLst>
          </p:cNvPr>
          <p:cNvSpPr>
            <a:spLocks noGrp="1"/>
          </p:cNvSpPr>
          <p:nvPr>
            <p:ph idx="1"/>
          </p:nvPr>
        </p:nvSpPr>
        <p:spPr/>
        <p:txBody>
          <a:bodyPr/>
          <a:lstStyle/>
          <a:p>
            <a:r>
              <a:rPr lang="en-US" dirty="0">
                <a:solidFill>
                  <a:schemeClr val="bg2">
                    <a:lumMod val="50000"/>
                  </a:schemeClr>
                </a:solidFill>
              </a:rPr>
              <a:t>Rule I Definitions</a:t>
            </a:r>
          </a:p>
          <a:p>
            <a:pPr marL="342900" indent="-342900">
              <a:buFont typeface="Arial" panose="020B0604020202020204" pitchFamily="34" charset="0"/>
              <a:buChar char="•"/>
            </a:pPr>
            <a:r>
              <a:rPr lang="en-US" dirty="0">
                <a:solidFill>
                  <a:schemeClr val="bg2">
                    <a:lumMod val="50000"/>
                  </a:schemeClr>
                </a:solidFill>
              </a:rPr>
              <a:t>Evidence-based</a:t>
            </a:r>
          </a:p>
          <a:p>
            <a:pPr marL="342900" indent="-342900">
              <a:buFont typeface="Arial" panose="020B0604020202020204" pitchFamily="34" charset="0"/>
              <a:buChar char="•"/>
            </a:pPr>
            <a:r>
              <a:rPr lang="en-US" dirty="0">
                <a:solidFill>
                  <a:schemeClr val="bg2">
                    <a:lumMod val="50000"/>
                  </a:schemeClr>
                </a:solidFill>
              </a:rPr>
              <a:t>Medical director</a:t>
            </a:r>
          </a:p>
          <a:p>
            <a:pPr marL="342900" indent="-342900">
              <a:buFont typeface="Arial" panose="020B0604020202020204" pitchFamily="34" charset="0"/>
              <a:buChar char="•"/>
            </a:pPr>
            <a:r>
              <a:rPr lang="en-US" dirty="0">
                <a:solidFill>
                  <a:schemeClr val="bg2">
                    <a:lumMod val="50000"/>
                  </a:schemeClr>
                </a:solidFill>
              </a:rPr>
              <a:t>Rebuttable presumption</a:t>
            </a:r>
          </a:p>
          <a:p>
            <a:pPr marL="342900" indent="-342900">
              <a:buFont typeface="Arial" panose="020B0604020202020204" pitchFamily="34" charset="0"/>
              <a:buChar char="•"/>
            </a:pPr>
            <a:endParaRPr lang="en-US" dirty="0">
              <a:solidFill>
                <a:schemeClr val="tx1">
                  <a:lumMod val="50000"/>
                </a:schemeClr>
              </a:solidFill>
            </a:endParaRPr>
          </a:p>
        </p:txBody>
      </p:sp>
      <p:sp>
        <p:nvSpPr>
          <p:cNvPr id="4" name="Slide Number Placeholder 3">
            <a:extLst>
              <a:ext uri="{FF2B5EF4-FFF2-40B4-BE49-F238E27FC236}">
                <a16:creationId xmlns:a16="http://schemas.microsoft.com/office/drawing/2014/main" id="{C39CCBA4-BF89-4E26-925A-F75F60598FC6}"/>
              </a:ext>
            </a:extLst>
          </p:cNvPr>
          <p:cNvSpPr>
            <a:spLocks noGrp="1"/>
          </p:cNvSpPr>
          <p:nvPr>
            <p:ph type="sldNum" sz="quarter" idx="4"/>
          </p:nvPr>
        </p:nvSpPr>
        <p:spPr/>
        <p:txBody>
          <a:bodyPr/>
          <a:lstStyle/>
          <a:p>
            <a:r>
              <a:rPr lang="en-US"/>
              <a:t>Page </a:t>
            </a:r>
            <a:fld id="{5B1F56CA-8A84-43E9-B219-4D94BA1E6BE1}" type="slidenum">
              <a:rPr lang="en-US" smtClean="0"/>
              <a:pPr/>
              <a:t>4</a:t>
            </a:fld>
            <a:endParaRPr lang="en-US" dirty="0"/>
          </a:p>
        </p:txBody>
      </p:sp>
    </p:spTree>
    <p:extLst>
      <p:ext uri="{BB962C8B-B14F-4D97-AF65-F5344CB8AC3E}">
        <p14:creationId xmlns:p14="http://schemas.microsoft.com/office/powerpoint/2010/main" val="30282743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79D01B-26E4-4570-A90C-302FFBF8C02D}"/>
              </a:ext>
            </a:extLst>
          </p:cNvPr>
          <p:cNvSpPr>
            <a:spLocks noGrp="1"/>
          </p:cNvSpPr>
          <p:nvPr>
            <p:ph type="title"/>
          </p:nvPr>
        </p:nvSpPr>
        <p:spPr/>
        <p:txBody>
          <a:bodyPr/>
          <a:lstStyle/>
          <a:p>
            <a:r>
              <a:rPr lang="en-US" dirty="0"/>
              <a:t>Prior Authorization</a:t>
            </a:r>
          </a:p>
        </p:txBody>
      </p:sp>
      <p:sp>
        <p:nvSpPr>
          <p:cNvPr id="3" name="Content Placeholder 2">
            <a:extLst>
              <a:ext uri="{FF2B5EF4-FFF2-40B4-BE49-F238E27FC236}">
                <a16:creationId xmlns:a16="http://schemas.microsoft.com/office/drawing/2014/main" id="{A40C2EC3-66B3-49FC-9404-729002BB3AAA}"/>
              </a:ext>
            </a:extLst>
          </p:cNvPr>
          <p:cNvSpPr>
            <a:spLocks noGrp="1"/>
          </p:cNvSpPr>
          <p:nvPr>
            <p:ph idx="1"/>
          </p:nvPr>
        </p:nvSpPr>
        <p:spPr/>
        <p:txBody>
          <a:bodyPr>
            <a:normAutofit fontScale="92500" lnSpcReduction="10000"/>
          </a:bodyPr>
          <a:lstStyle/>
          <a:p>
            <a:r>
              <a:rPr lang="en-US" dirty="0">
                <a:solidFill>
                  <a:schemeClr val="bg2">
                    <a:lumMod val="50000"/>
                  </a:schemeClr>
                </a:solidFill>
              </a:rPr>
              <a:t>Rule IV</a:t>
            </a:r>
          </a:p>
          <a:p>
            <a:r>
              <a:rPr lang="en-US" dirty="0">
                <a:solidFill>
                  <a:schemeClr val="bg2">
                    <a:lumMod val="50000"/>
                  </a:schemeClr>
                </a:solidFill>
              </a:rPr>
              <a:t>	(4)  Insurers shall pay for medications that are prescribed in a manner consistent with the formulary, subject to the medical provider furnishing documentation as required by ARM 24.29.1621.  Payments for medications are subject to the provisions of 39-71-727, MCA.</a:t>
            </a:r>
          </a:p>
          <a:p>
            <a:r>
              <a:rPr lang="en-US" dirty="0">
                <a:solidFill>
                  <a:schemeClr val="bg2">
                    <a:lumMod val="50000"/>
                  </a:schemeClr>
                </a:solidFill>
              </a:rPr>
              <a:t>	(5)  Pursuant to the formulary, prior authorization for an injury appropriate medication is not required as follows:</a:t>
            </a:r>
          </a:p>
          <a:p>
            <a:r>
              <a:rPr lang="en-US" dirty="0">
                <a:solidFill>
                  <a:schemeClr val="bg2">
                    <a:lumMod val="50000"/>
                  </a:schemeClr>
                </a:solidFill>
              </a:rPr>
              <a:t>	(a)  the medication is listed as "Y" on the formulary; or</a:t>
            </a:r>
          </a:p>
          <a:p>
            <a:r>
              <a:rPr lang="en-US" dirty="0">
                <a:solidFill>
                  <a:schemeClr val="bg2">
                    <a:lumMod val="50000"/>
                  </a:schemeClr>
                </a:solidFill>
              </a:rPr>
              <a:t>	(b)  the medication is listed as "N" on the formulary, and the prescription is:</a:t>
            </a:r>
          </a:p>
          <a:p>
            <a:r>
              <a:rPr lang="en-US" dirty="0">
                <a:solidFill>
                  <a:schemeClr val="bg2">
                    <a:lumMod val="50000"/>
                  </a:schemeClr>
                </a:solidFill>
              </a:rPr>
              <a:t>	(</a:t>
            </a:r>
            <a:r>
              <a:rPr lang="en-US" dirty="0" err="1">
                <a:solidFill>
                  <a:schemeClr val="bg2">
                    <a:lumMod val="50000"/>
                  </a:schemeClr>
                </a:solidFill>
              </a:rPr>
              <a:t>i</a:t>
            </a:r>
            <a:r>
              <a:rPr lang="en-US" dirty="0">
                <a:solidFill>
                  <a:schemeClr val="bg2">
                    <a:lumMod val="50000"/>
                  </a:schemeClr>
                </a:solidFill>
              </a:rPr>
              <a:t>)  written within seven days of the occurrence of the workplace injury; and</a:t>
            </a:r>
          </a:p>
          <a:p>
            <a:r>
              <a:rPr lang="en-US" dirty="0">
                <a:solidFill>
                  <a:schemeClr val="bg2">
                    <a:lumMod val="50000"/>
                  </a:schemeClr>
                </a:solidFill>
              </a:rPr>
              <a:t>	(ii) limited to a maximum of a seven-day supply of the medication.</a:t>
            </a:r>
          </a:p>
          <a:p>
            <a:endParaRPr lang="en-US" dirty="0">
              <a:solidFill>
                <a:schemeClr val="bg2">
                  <a:lumMod val="50000"/>
                </a:schemeClr>
              </a:solidFill>
            </a:endParaRPr>
          </a:p>
        </p:txBody>
      </p:sp>
      <p:sp>
        <p:nvSpPr>
          <p:cNvPr id="4" name="Slide Number Placeholder 3">
            <a:extLst>
              <a:ext uri="{FF2B5EF4-FFF2-40B4-BE49-F238E27FC236}">
                <a16:creationId xmlns:a16="http://schemas.microsoft.com/office/drawing/2014/main" id="{70A00D6D-B310-4E02-A742-79EEDE7B391E}"/>
              </a:ext>
            </a:extLst>
          </p:cNvPr>
          <p:cNvSpPr>
            <a:spLocks noGrp="1"/>
          </p:cNvSpPr>
          <p:nvPr>
            <p:ph type="sldNum" sz="quarter" idx="4"/>
          </p:nvPr>
        </p:nvSpPr>
        <p:spPr/>
        <p:txBody>
          <a:bodyPr/>
          <a:lstStyle/>
          <a:p>
            <a:r>
              <a:rPr lang="en-US"/>
              <a:t>Page </a:t>
            </a:r>
            <a:fld id="{5B1F56CA-8A84-43E9-B219-4D94BA1E6BE1}" type="slidenum">
              <a:rPr lang="en-US" smtClean="0"/>
              <a:pPr/>
              <a:t>5</a:t>
            </a:fld>
            <a:endParaRPr lang="en-US" dirty="0"/>
          </a:p>
        </p:txBody>
      </p:sp>
    </p:spTree>
    <p:extLst>
      <p:ext uri="{BB962C8B-B14F-4D97-AF65-F5344CB8AC3E}">
        <p14:creationId xmlns:p14="http://schemas.microsoft.com/office/powerpoint/2010/main" val="34361127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F7913-BE64-47CA-8FFD-B7F94133A00E}"/>
              </a:ext>
            </a:extLst>
          </p:cNvPr>
          <p:cNvSpPr>
            <a:spLocks noGrp="1"/>
          </p:cNvSpPr>
          <p:nvPr>
            <p:ph type="title"/>
          </p:nvPr>
        </p:nvSpPr>
        <p:spPr/>
        <p:txBody>
          <a:bodyPr>
            <a:normAutofit/>
          </a:bodyPr>
          <a:lstStyle/>
          <a:p>
            <a:r>
              <a:rPr lang="en-US" dirty="0"/>
              <a:t>Legacy Claim Notification</a:t>
            </a:r>
          </a:p>
        </p:txBody>
      </p:sp>
      <p:sp>
        <p:nvSpPr>
          <p:cNvPr id="3" name="Content Placeholder 2">
            <a:extLst>
              <a:ext uri="{FF2B5EF4-FFF2-40B4-BE49-F238E27FC236}">
                <a16:creationId xmlns:a16="http://schemas.microsoft.com/office/drawing/2014/main" id="{E664DB81-E7AC-4C6D-9CA7-FAEC77AB9238}"/>
              </a:ext>
            </a:extLst>
          </p:cNvPr>
          <p:cNvSpPr>
            <a:spLocks noGrp="1"/>
          </p:cNvSpPr>
          <p:nvPr>
            <p:ph idx="1"/>
          </p:nvPr>
        </p:nvSpPr>
        <p:spPr/>
        <p:txBody>
          <a:bodyPr>
            <a:normAutofit lnSpcReduction="10000"/>
          </a:bodyPr>
          <a:lstStyle/>
          <a:p>
            <a:r>
              <a:rPr lang="en-US" dirty="0">
                <a:solidFill>
                  <a:schemeClr val="bg2">
                    <a:lumMod val="50000"/>
                  </a:schemeClr>
                </a:solidFill>
              </a:rPr>
              <a:t>Rule V Special Provisions for Transition of Legacy Claims-When Applicable</a:t>
            </a:r>
          </a:p>
          <a:p>
            <a:r>
              <a:rPr lang="en-US" dirty="0">
                <a:solidFill>
                  <a:schemeClr val="bg2">
                    <a:lumMod val="50000"/>
                  </a:schemeClr>
                </a:solidFill>
              </a:rPr>
              <a:t>(2)  The notification required by subsection (1) must include at least the following information:</a:t>
            </a:r>
          </a:p>
          <a:p>
            <a:r>
              <a:rPr lang="en-US" dirty="0">
                <a:solidFill>
                  <a:schemeClr val="bg2">
                    <a:lumMod val="50000"/>
                  </a:schemeClr>
                </a:solidFill>
              </a:rPr>
              <a:t>	(a)  the name of the injured worker;</a:t>
            </a:r>
          </a:p>
          <a:p>
            <a:r>
              <a:rPr lang="en-US" dirty="0">
                <a:solidFill>
                  <a:schemeClr val="bg2">
                    <a:lumMod val="50000"/>
                  </a:schemeClr>
                </a:solidFill>
              </a:rPr>
              <a:t>	(b)  the name of the treating physician or other prescribing medical provider;</a:t>
            </a:r>
          </a:p>
          <a:p>
            <a:r>
              <a:rPr lang="en-US" dirty="0">
                <a:solidFill>
                  <a:schemeClr val="bg2">
                    <a:lumMod val="50000"/>
                  </a:schemeClr>
                </a:solidFill>
              </a:rPr>
              <a:t>	(c)  the name of each medication that is affected by the notice;</a:t>
            </a:r>
          </a:p>
          <a:p>
            <a:r>
              <a:rPr lang="en-US" dirty="0">
                <a:solidFill>
                  <a:schemeClr val="bg2">
                    <a:lumMod val="50000"/>
                  </a:schemeClr>
                </a:solidFill>
              </a:rPr>
              <a:t>	(d)  the name and contact information of the claims examiner responsible for the injured worker's claim; and</a:t>
            </a:r>
          </a:p>
          <a:p>
            <a:r>
              <a:rPr lang="en-US" dirty="0">
                <a:solidFill>
                  <a:schemeClr val="bg2">
                    <a:lumMod val="50000"/>
                  </a:schemeClr>
                </a:solidFill>
              </a:rPr>
              <a:t>	(e)  the date upon which the insurer will enforce the applicability of these formulary rules.</a:t>
            </a:r>
          </a:p>
          <a:p>
            <a:endParaRPr lang="en-US" dirty="0">
              <a:solidFill>
                <a:schemeClr val="bg2">
                  <a:lumMod val="50000"/>
                </a:schemeClr>
              </a:solidFill>
            </a:endParaRPr>
          </a:p>
        </p:txBody>
      </p:sp>
      <p:sp>
        <p:nvSpPr>
          <p:cNvPr id="4" name="Slide Number Placeholder 3">
            <a:extLst>
              <a:ext uri="{FF2B5EF4-FFF2-40B4-BE49-F238E27FC236}">
                <a16:creationId xmlns:a16="http://schemas.microsoft.com/office/drawing/2014/main" id="{1847B9D6-2556-473E-BCD3-4346210A2557}"/>
              </a:ext>
            </a:extLst>
          </p:cNvPr>
          <p:cNvSpPr>
            <a:spLocks noGrp="1"/>
          </p:cNvSpPr>
          <p:nvPr>
            <p:ph type="sldNum" sz="quarter" idx="4"/>
          </p:nvPr>
        </p:nvSpPr>
        <p:spPr/>
        <p:txBody>
          <a:bodyPr/>
          <a:lstStyle/>
          <a:p>
            <a:r>
              <a:rPr lang="en-US"/>
              <a:t>Page </a:t>
            </a:r>
            <a:fld id="{5B1F56CA-8A84-43E9-B219-4D94BA1E6BE1}" type="slidenum">
              <a:rPr lang="en-US" smtClean="0"/>
              <a:pPr/>
              <a:t>6</a:t>
            </a:fld>
            <a:endParaRPr lang="en-US" dirty="0"/>
          </a:p>
        </p:txBody>
      </p:sp>
    </p:spTree>
    <p:extLst>
      <p:ext uri="{BB962C8B-B14F-4D97-AF65-F5344CB8AC3E}">
        <p14:creationId xmlns:p14="http://schemas.microsoft.com/office/powerpoint/2010/main" val="2837333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0F2B4-C719-4727-AF22-B02EC9355AA8}"/>
              </a:ext>
            </a:extLst>
          </p:cNvPr>
          <p:cNvSpPr>
            <a:spLocks noGrp="1"/>
          </p:cNvSpPr>
          <p:nvPr>
            <p:ph type="title"/>
          </p:nvPr>
        </p:nvSpPr>
        <p:spPr/>
        <p:txBody>
          <a:bodyPr/>
          <a:lstStyle/>
          <a:p>
            <a:r>
              <a:rPr lang="en-US" dirty="0"/>
              <a:t>Remove Business Days</a:t>
            </a:r>
          </a:p>
        </p:txBody>
      </p:sp>
      <p:sp>
        <p:nvSpPr>
          <p:cNvPr id="3" name="Content Placeholder 2">
            <a:extLst>
              <a:ext uri="{FF2B5EF4-FFF2-40B4-BE49-F238E27FC236}">
                <a16:creationId xmlns:a16="http://schemas.microsoft.com/office/drawing/2014/main" id="{AD3AEC89-15F8-409A-8313-85AFF266B65F}"/>
              </a:ext>
            </a:extLst>
          </p:cNvPr>
          <p:cNvSpPr>
            <a:spLocks noGrp="1"/>
          </p:cNvSpPr>
          <p:nvPr>
            <p:ph idx="1"/>
          </p:nvPr>
        </p:nvSpPr>
        <p:spPr/>
        <p:txBody>
          <a:bodyPr/>
          <a:lstStyle/>
          <a:p>
            <a:r>
              <a:rPr lang="en-US" dirty="0">
                <a:solidFill>
                  <a:schemeClr val="bg2">
                    <a:lumMod val="50000"/>
                  </a:schemeClr>
                </a:solidFill>
              </a:rPr>
              <a:t>Rule VI Expedited Case Review for Prescription Medications by DLI Medical Director</a:t>
            </a:r>
          </a:p>
          <a:p>
            <a:r>
              <a:rPr lang="en-US" dirty="0">
                <a:solidFill>
                  <a:schemeClr val="bg2">
                    <a:lumMod val="50000"/>
                  </a:schemeClr>
                </a:solidFill>
              </a:rPr>
              <a:t>(4)  An expedited case review may only be requested within 14 </a:t>
            </a:r>
            <a:r>
              <a:rPr lang="en-US" strike="dblStrike" dirty="0">
                <a:solidFill>
                  <a:srgbClr val="FF0000"/>
                </a:solidFill>
              </a:rPr>
              <a:t>business </a:t>
            </a:r>
            <a:r>
              <a:rPr lang="en-US" dirty="0">
                <a:solidFill>
                  <a:schemeClr val="bg2">
                    <a:lumMod val="50000"/>
                  </a:schemeClr>
                </a:solidFill>
              </a:rPr>
              <a:t>days of the insurer's denial of, or refusal to authorize further dispensing of an already prescribed medication.</a:t>
            </a:r>
          </a:p>
          <a:p>
            <a:endParaRPr lang="en-US" dirty="0">
              <a:solidFill>
                <a:schemeClr val="bg2">
                  <a:lumMod val="50000"/>
                </a:schemeClr>
              </a:solidFill>
            </a:endParaRPr>
          </a:p>
        </p:txBody>
      </p:sp>
      <p:sp>
        <p:nvSpPr>
          <p:cNvPr id="4" name="Slide Number Placeholder 3">
            <a:extLst>
              <a:ext uri="{FF2B5EF4-FFF2-40B4-BE49-F238E27FC236}">
                <a16:creationId xmlns:a16="http://schemas.microsoft.com/office/drawing/2014/main" id="{346A1EA8-76D9-4139-8638-1A02A8D11CBB}"/>
              </a:ext>
            </a:extLst>
          </p:cNvPr>
          <p:cNvSpPr>
            <a:spLocks noGrp="1"/>
          </p:cNvSpPr>
          <p:nvPr>
            <p:ph type="sldNum" sz="quarter" idx="4"/>
          </p:nvPr>
        </p:nvSpPr>
        <p:spPr/>
        <p:txBody>
          <a:bodyPr/>
          <a:lstStyle/>
          <a:p>
            <a:r>
              <a:rPr lang="en-US"/>
              <a:t>Page </a:t>
            </a:r>
            <a:fld id="{5B1F56CA-8A84-43E9-B219-4D94BA1E6BE1}" type="slidenum">
              <a:rPr lang="en-US" smtClean="0"/>
              <a:pPr/>
              <a:t>7</a:t>
            </a:fld>
            <a:endParaRPr lang="en-US" dirty="0"/>
          </a:p>
        </p:txBody>
      </p:sp>
    </p:spTree>
    <p:extLst>
      <p:ext uri="{BB962C8B-B14F-4D97-AF65-F5344CB8AC3E}">
        <p14:creationId xmlns:p14="http://schemas.microsoft.com/office/powerpoint/2010/main" val="17873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F7F6E-BC1D-414D-AD34-499538357103}"/>
              </a:ext>
            </a:extLst>
          </p:cNvPr>
          <p:cNvSpPr>
            <a:spLocks noGrp="1"/>
          </p:cNvSpPr>
          <p:nvPr>
            <p:ph type="title"/>
          </p:nvPr>
        </p:nvSpPr>
        <p:spPr/>
        <p:txBody>
          <a:bodyPr/>
          <a:lstStyle/>
          <a:p>
            <a:r>
              <a:rPr lang="en-US" dirty="0"/>
              <a:t>Where We Are and Next Steps</a:t>
            </a:r>
          </a:p>
        </p:txBody>
      </p:sp>
      <p:sp>
        <p:nvSpPr>
          <p:cNvPr id="3" name="Content Placeholder 2">
            <a:extLst>
              <a:ext uri="{FF2B5EF4-FFF2-40B4-BE49-F238E27FC236}">
                <a16:creationId xmlns:a16="http://schemas.microsoft.com/office/drawing/2014/main" id="{777301AE-72DC-4DDA-A372-54C6BDCFD25A}"/>
              </a:ext>
            </a:extLst>
          </p:cNvPr>
          <p:cNvSpPr>
            <a:spLocks noGrp="1"/>
          </p:cNvSpPr>
          <p:nvPr>
            <p:ph idx="1"/>
          </p:nvPr>
        </p:nvSpPr>
        <p:spPr/>
        <p:txBody>
          <a:bodyPr/>
          <a:lstStyle/>
          <a:p>
            <a:pPr marL="342900" indent="-342900">
              <a:buFont typeface="Arial" panose="020B0604020202020204" pitchFamily="34" charset="0"/>
              <a:buChar char="•"/>
            </a:pPr>
            <a:r>
              <a:rPr lang="en-US" dirty="0">
                <a:solidFill>
                  <a:schemeClr val="bg2">
                    <a:lumMod val="50000"/>
                  </a:schemeClr>
                </a:solidFill>
              </a:rPr>
              <a:t>Formulary Working Group (#16) meeting September 25</a:t>
            </a:r>
            <a:r>
              <a:rPr lang="en-US" baseline="30000" dirty="0">
                <a:solidFill>
                  <a:schemeClr val="bg2">
                    <a:lumMod val="50000"/>
                  </a:schemeClr>
                </a:solidFill>
              </a:rPr>
              <a:t>th</a:t>
            </a:r>
            <a:r>
              <a:rPr lang="en-US" dirty="0">
                <a:solidFill>
                  <a:schemeClr val="bg2">
                    <a:lumMod val="50000"/>
                  </a:schemeClr>
                </a:solidFill>
              </a:rPr>
              <a:t> </a:t>
            </a:r>
          </a:p>
          <a:p>
            <a:pPr marL="800100" lvl="1" indent="-342900">
              <a:buClrTx/>
            </a:pPr>
            <a:r>
              <a:rPr lang="en-US" dirty="0">
                <a:solidFill>
                  <a:schemeClr val="bg2">
                    <a:lumMod val="50000"/>
                  </a:schemeClr>
                </a:solidFill>
              </a:rPr>
              <a:t>Reviewed and OK’d these changes</a:t>
            </a:r>
          </a:p>
          <a:p>
            <a:pPr marL="342900" indent="-342900">
              <a:buFont typeface="Arial" panose="020B0604020202020204" pitchFamily="34" charset="0"/>
              <a:buChar char="•"/>
            </a:pPr>
            <a:r>
              <a:rPr lang="en-US" dirty="0">
                <a:solidFill>
                  <a:schemeClr val="bg2">
                    <a:lumMod val="50000"/>
                  </a:schemeClr>
                </a:solidFill>
              </a:rPr>
              <a:t>Formal Rule Making</a:t>
            </a:r>
          </a:p>
          <a:p>
            <a:pPr marL="800100" lvl="1" indent="-342900">
              <a:buClrTx/>
            </a:pPr>
            <a:r>
              <a:rPr lang="en-US" dirty="0">
                <a:solidFill>
                  <a:schemeClr val="bg2">
                    <a:lumMod val="50000"/>
                  </a:schemeClr>
                </a:solidFill>
              </a:rPr>
              <a:t>October 9</a:t>
            </a:r>
            <a:r>
              <a:rPr lang="en-US" baseline="30000" dirty="0">
                <a:solidFill>
                  <a:schemeClr val="bg2">
                    <a:lumMod val="50000"/>
                  </a:schemeClr>
                </a:solidFill>
              </a:rPr>
              <a:t>th</a:t>
            </a:r>
            <a:r>
              <a:rPr lang="en-US" dirty="0">
                <a:solidFill>
                  <a:schemeClr val="bg2">
                    <a:lumMod val="50000"/>
                  </a:schemeClr>
                </a:solidFill>
              </a:rPr>
              <a:t> – Rules filed with SOS</a:t>
            </a:r>
          </a:p>
          <a:p>
            <a:pPr marL="800100" lvl="1" indent="-342900">
              <a:buClrTx/>
            </a:pPr>
            <a:r>
              <a:rPr lang="en-US" dirty="0">
                <a:solidFill>
                  <a:schemeClr val="bg2">
                    <a:lumMod val="50000"/>
                  </a:schemeClr>
                </a:solidFill>
              </a:rPr>
              <a:t>October 19</a:t>
            </a:r>
            <a:r>
              <a:rPr lang="en-US" baseline="30000" dirty="0">
                <a:solidFill>
                  <a:schemeClr val="bg2">
                    <a:lumMod val="50000"/>
                  </a:schemeClr>
                </a:solidFill>
              </a:rPr>
              <a:t>th</a:t>
            </a:r>
            <a:r>
              <a:rPr lang="en-US" dirty="0">
                <a:solidFill>
                  <a:schemeClr val="bg2">
                    <a:lumMod val="50000"/>
                  </a:schemeClr>
                </a:solidFill>
              </a:rPr>
              <a:t> – Rules publication</a:t>
            </a:r>
          </a:p>
          <a:p>
            <a:pPr marL="1485900" lvl="2" indent="-342900">
              <a:buClrTx/>
            </a:pPr>
            <a:r>
              <a:rPr lang="en-US" dirty="0">
                <a:solidFill>
                  <a:schemeClr val="bg2">
                    <a:lumMod val="50000"/>
                  </a:schemeClr>
                </a:solidFill>
              </a:rPr>
              <a:t>Notification to stakeholders 16</a:t>
            </a:r>
            <a:r>
              <a:rPr lang="en-US" baseline="30000" dirty="0">
                <a:solidFill>
                  <a:schemeClr val="bg2">
                    <a:lumMod val="50000"/>
                  </a:schemeClr>
                </a:solidFill>
              </a:rPr>
              <a:t>th</a:t>
            </a:r>
            <a:r>
              <a:rPr lang="en-US" dirty="0">
                <a:solidFill>
                  <a:schemeClr val="bg2">
                    <a:lumMod val="50000"/>
                  </a:schemeClr>
                </a:solidFill>
              </a:rPr>
              <a:t> – 22</a:t>
            </a:r>
            <a:r>
              <a:rPr lang="en-US" baseline="30000" dirty="0">
                <a:solidFill>
                  <a:schemeClr val="bg2">
                    <a:lumMod val="50000"/>
                  </a:schemeClr>
                </a:solidFill>
              </a:rPr>
              <a:t>nd</a:t>
            </a:r>
            <a:endParaRPr lang="en-US" dirty="0">
              <a:solidFill>
                <a:schemeClr val="bg2">
                  <a:lumMod val="50000"/>
                </a:schemeClr>
              </a:solidFill>
            </a:endParaRPr>
          </a:p>
          <a:p>
            <a:pPr marL="800100" lvl="1" indent="-342900">
              <a:buClrTx/>
            </a:pPr>
            <a:r>
              <a:rPr lang="en-US" dirty="0">
                <a:solidFill>
                  <a:schemeClr val="bg2">
                    <a:lumMod val="50000"/>
                  </a:schemeClr>
                </a:solidFill>
              </a:rPr>
              <a:t>November 9</a:t>
            </a:r>
            <a:r>
              <a:rPr lang="en-US" baseline="30000" dirty="0">
                <a:solidFill>
                  <a:schemeClr val="bg2">
                    <a:lumMod val="50000"/>
                  </a:schemeClr>
                </a:solidFill>
              </a:rPr>
              <a:t>th</a:t>
            </a:r>
            <a:r>
              <a:rPr lang="en-US" dirty="0">
                <a:solidFill>
                  <a:schemeClr val="bg2">
                    <a:lumMod val="50000"/>
                  </a:schemeClr>
                </a:solidFill>
              </a:rPr>
              <a:t> – Public Hearing at DPHHS at 10:00am</a:t>
            </a:r>
          </a:p>
          <a:p>
            <a:pPr marL="800100" lvl="1" indent="-342900">
              <a:buClrTx/>
            </a:pPr>
            <a:r>
              <a:rPr lang="en-US" dirty="0">
                <a:solidFill>
                  <a:schemeClr val="bg2">
                    <a:lumMod val="50000"/>
                  </a:schemeClr>
                </a:solidFill>
              </a:rPr>
              <a:t>November 16</a:t>
            </a:r>
            <a:r>
              <a:rPr lang="en-US" baseline="30000" dirty="0">
                <a:solidFill>
                  <a:schemeClr val="bg2">
                    <a:lumMod val="50000"/>
                  </a:schemeClr>
                </a:solidFill>
              </a:rPr>
              <a:t>th</a:t>
            </a:r>
            <a:r>
              <a:rPr lang="en-US" dirty="0">
                <a:solidFill>
                  <a:schemeClr val="bg2">
                    <a:lumMod val="50000"/>
                  </a:schemeClr>
                </a:solidFill>
              </a:rPr>
              <a:t> – Comments close</a:t>
            </a:r>
          </a:p>
          <a:p>
            <a:pPr marL="800100" lvl="1" indent="-342900">
              <a:buClrTx/>
            </a:pPr>
            <a:r>
              <a:rPr lang="en-US" dirty="0">
                <a:solidFill>
                  <a:schemeClr val="bg2">
                    <a:lumMod val="50000"/>
                  </a:schemeClr>
                </a:solidFill>
              </a:rPr>
              <a:t>December 11</a:t>
            </a:r>
            <a:r>
              <a:rPr lang="en-US" baseline="30000" dirty="0">
                <a:solidFill>
                  <a:schemeClr val="bg2">
                    <a:lumMod val="50000"/>
                  </a:schemeClr>
                </a:solidFill>
              </a:rPr>
              <a:t>th</a:t>
            </a:r>
            <a:r>
              <a:rPr lang="en-US" dirty="0">
                <a:solidFill>
                  <a:schemeClr val="bg2">
                    <a:lumMod val="50000"/>
                  </a:schemeClr>
                </a:solidFill>
              </a:rPr>
              <a:t> – Filing date</a:t>
            </a:r>
          </a:p>
          <a:p>
            <a:pPr marL="800100" lvl="1" indent="-342900">
              <a:buClrTx/>
            </a:pPr>
            <a:r>
              <a:rPr lang="en-US" dirty="0">
                <a:solidFill>
                  <a:schemeClr val="bg2">
                    <a:lumMod val="50000"/>
                  </a:schemeClr>
                </a:solidFill>
              </a:rPr>
              <a:t>December 21</a:t>
            </a:r>
            <a:r>
              <a:rPr lang="en-US" baseline="30000" dirty="0">
                <a:solidFill>
                  <a:schemeClr val="bg2">
                    <a:lumMod val="50000"/>
                  </a:schemeClr>
                </a:solidFill>
              </a:rPr>
              <a:t>st</a:t>
            </a:r>
            <a:r>
              <a:rPr lang="en-US" dirty="0">
                <a:solidFill>
                  <a:schemeClr val="bg2">
                    <a:lumMod val="50000"/>
                  </a:schemeClr>
                </a:solidFill>
              </a:rPr>
              <a:t> – Publish date</a:t>
            </a:r>
          </a:p>
          <a:p>
            <a:pPr marL="800100" lvl="1" indent="-342900">
              <a:buClrTx/>
            </a:pPr>
            <a:r>
              <a:rPr lang="en-US" dirty="0">
                <a:solidFill>
                  <a:schemeClr val="bg2">
                    <a:lumMod val="50000"/>
                  </a:schemeClr>
                </a:solidFill>
              </a:rPr>
              <a:t>December 22</a:t>
            </a:r>
            <a:r>
              <a:rPr lang="en-US" baseline="30000" dirty="0">
                <a:solidFill>
                  <a:schemeClr val="bg2">
                    <a:lumMod val="50000"/>
                  </a:schemeClr>
                </a:solidFill>
              </a:rPr>
              <a:t>nd</a:t>
            </a:r>
            <a:r>
              <a:rPr lang="en-US" dirty="0">
                <a:solidFill>
                  <a:schemeClr val="bg2">
                    <a:lumMod val="50000"/>
                  </a:schemeClr>
                </a:solidFill>
              </a:rPr>
              <a:t> or later – Effective date</a:t>
            </a:r>
          </a:p>
          <a:p>
            <a:pPr marL="800100" lvl="1" indent="-342900">
              <a:buClrTx/>
            </a:pPr>
            <a:r>
              <a:rPr lang="en-US" dirty="0">
                <a:solidFill>
                  <a:schemeClr val="bg2">
                    <a:lumMod val="50000"/>
                  </a:schemeClr>
                </a:solidFill>
              </a:rPr>
              <a:t>Applicability date April 1, 2019 &amp; April 1, 2020</a:t>
            </a:r>
          </a:p>
          <a:p>
            <a:pPr marL="800100" lvl="1" indent="-342900"/>
            <a:endParaRPr lang="en-US" dirty="0">
              <a:solidFill>
                <a:schemeClr val="bg2">
                  <a:lumMod val="50000"/>
                </a:schemeClr>
              </a:solidFill>
            </a:endParaRPr>
          </a:p>
        </p:txBody>
      </p:sp>
      <p:sp>
        <p:nvSpPr>
          <p:cNvPr id="4" name="Slide Number Placeholder 3">
            <a:extLst>
              <a:ext uri="{FF2B5EF4-FFF2-40B4-BE49-F238E27FC236}">
                <a16:creationId xmlns:a16="http://schemas.microsoft.com/office/drawing/2014/main" id="{FD4155D1-3D6E-49FB-BEA1-D671527B8E2F}"/>
              </a:ext>
            </a:extLst>
          </p:cNvPr>
          <p:cNvSpPr>
            <a:spLocks noGrp="1"/>
          </p:cNvSpPr>
          <p:nvPr>
            <p:ph type="sldNum" sz="quarter" idx="4"/>
          </p:nvPr>
        </p:nvSpPr>
        <p:spPr/>
        <p:txBody>
          <a:bodyPr/>
          <a:lstStyle/>
          <a:p>
            <a:r>
              <a:rPr lang="en-US"/>
              <a:t>Page </a:t>
            </a:r>
            <a:fld id="{5B1F56CA-8A84-43E9-B219-4D94BA1E6BE1}" type="slidenum">
              <a:rPr lang="en-US" smtClean="0"/>
              <a:pPr/>
              <a:t>8</a:t>
            </a:fld>
            <a:endParaRPr lang="en-US" dirty="0"/>
          </a:p>
        </p:txBody>
      </p:sp>
    </p:spTree>
    <p:extLst>
      <p:ext uri="{BB962C8B-B14F-4D97-AF65-F5344CB8AC3E}">
        <p14:creationId xmlns:p14="http://schemas.microsoft.com/office/powerpoint/2010/main" val="14772042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2D80BC1-3714-4018-921A-2B1134CBD832}"/>
              </a:ext>
            </a:extLst>
          </p:cNvPr>
          <p:cNvSpPr>
            <a:spLocks noGrp="1"/>
          </p:cNvSpPr>
          <p:nvPr>
            <p:ph type="subTitle" idx="1"/>
          </p:nvPr>
        </p:nvSpPr>
        <p:spPr/>
        <p:txBody>
          <a:bodyPr>
            <a:normAutofit/>
          </a:bodyPr>
          <a:lstStyle/>
          <a:p>
            <a:r>
              <a:rPr lang="en-US" sz="4800" dirty="0"/>
              <a:t>questions</a:t>
            </a:r>
          </a:p>
        </p:txBody>
      </p:sp>
      <p:sp>
        <p:nvSpPr>
          <p:cNvPr id="3" name="TextBox 2">
            <a:extLst>
              <a:ext uri="{FF2B5EF4-FFF2-40B4-BE49-F238E27FC236}">
                <a16:creationId xmlns:a16="http://schemas.microsoft.com/office/drawing/2014/main" id="{2A39F415-0103-41C3-B9EB-43200300DA19}"/>
              </a:ext>
            </a:extLst>
          </p:cNvPr>
          <p:cNvSpPr txBox="1"/>
          <p:nvPr/>
        </p:nvSpPr>
        <p:spPr>
          <a:xfrm>
            <a:off x="620889" y="4850798"/>
            <a:ext cx="3567289" cy="1200329"/>
          </a:xfrm>
          <a:prstGeom prst="rect">
            <a:avLst/>
          </a:prstGeom>
          <a:noFill/>
        </p:spPr>
        <p:txBody>
          <a:bodyPr wrap="square" rtlCol="0">
            <a:spAutoFit/>
          </a:bodyPr>
          <a:lstStyle/>
          <a:p>
            <a:r>
              <a:rPr lang="en-US" dirty="0"/>
              <a:t>Bill Wheeler, Deputy Administrator</a:t>
            </a:r>
          </a:p>
          <a:p>
            <a:r>
              <a:rPr lang="en-US" dirty="0"/>
              <a:t>Employment Relations Division</a:t>
            </a:r>
          </a:p>
          <a:p>
            <a:r>
              <a:rPr lang="en-US" dirty="0">
                <a:hlinkClick r:id="rId2"/>
              </a:rPr>
              <a:t>bwheeler@mt.gov</a:t>
            </a:r>
            <a:endParaRPr lang="en-US" dirty="0"/>
          </a:p>
          <a:p>
            <a:r>
              <a:rPr lang="en-US" dirty="0"/>
              <a:t>406.444.6541</a:t>
            </a:r>
          </a:p>
        </p:txBody>
      </p:sp>
    </p:spTree>
    <p:extLst>
      <p:ext uri="{BB962C8B-B14F-4D97-AF65-F5344CB8AC3E}">
        <p14:creationId xmlns:p14="http://schemas.microsoft.com/office/powerpoint/2010/main" val="129634653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LI-PowerPointTemp-Numbers">
  <a:themeElements>
    <a:clrScheme name="NEW DLI 2016">
      <a:dk1>
        <a:srgbClr val="003E74"/>
      </a:dk1>
      <a:lt1>
        <a:srgbClr val="FFFFFF"/>
      </a:lt1>
      <a:dk2>
        <a:srgbClr val="A70E13"/>
      </a:dk2>
      <a:lt2>
        <a:srgbClr val="80ADD2"/>
      </a:lt2>
      <a:accent1>
        <a:srgbClr val="808080"/>
      </a:accent1>
      <a:accent2>
        <a:srgbClr val="839219"/>
      </a:accent2>
      <a:accent3>
        <a:srgbClr val="F1931C"/>
      </a:accent3>
      <a:accent4>
        <a:srgbClr val="A70E13"/>
      </a:accent4>
      <a:accent5>
        <a:srgbClr val="FFC835"/>
      </a:accent5>
      <a:accent6>
        <a:srgbClr val="F1931C"/>
      </a:accent6>
      <a:hlink>
        <a:srgbClr val="FFC835"/>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华文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extLst>
    <a:ext uri="{05A4C25C-085E-4340-85A3-A5531E510DB2}">
      <thm15:themeFamily xmlns:thm15="http://schemas.microsoft.com/office/thememl/2012/main" name="DLI-PowerPointTemp-Numbers" id="{1E563973-3D38-4A8B-AF43-E6EDED994217}" vid="{94B75693-D6FB-4CCE-ABAF-1FFC26298C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DLI-PPT-PageNumbers-Theme (3)</Template>
  <TotalTime>141</TotalTime>
  <Words>810</Words>
  <Application>Microsoft Office PowerPoint</Application>
  <PresentationFormat>On-screen Show (4:3)</PresentationFormat>
  <Paragraphs>109</Paragraphs>
  <Slides>9</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Franklin Gothic Book</vt:lpstr>
      <vt:lpstr>Franklin Gothic Medium</vt:lpstr>
      <vt:lpstr>DLI-PowerPointTemp-Numbers</vt:lpstr>
      <vt:lpstr>PowerPoint Presentation</vt:lpstr>
      <vt:lpstr>CHANGES FROM AUG 1 VERSION</vt:lpstr>
      <vt:lpstr>Definition of a ‘Claim’</vt:lpstr>
      <vt:lpstr>Definitions from 24.29.1401A</vt:lpstr>
      <vt:lpstr>Prior Authorization</vt:lpstr>
      <vt:lpstr>Legacy Claim Notification</vt:lpstr>
      <vt:lpstr>Remove Business Days</vt:lpstr>
      <vt:lpstr>Where We Are and Next Steps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Wheeler, Bill</dc:creator>
  <cp:lastModifiedBy>Zimmerman, Cindy</cp:lastModifiedBy>
  <cp:revision>14</cp:revision>
  <dcterms:created xsi:type="dcterms:W3CDTF">2018-10-10T18:48:03Z</dcterms:created>
  <dcterms:modified xsi:type="dcterms:W3CDTF">2018-10-15T16:35:16Z</dcterms:modified>
</cp:coreProperties>
</file>