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56" r:id="rId1"/>
  </p:sldMasterIdLst>
  <p:notesMasterIdLst>
    <p:notesMasterId r:id="rId12"/>
  </p:notesMasterIdLst>
  <p:sldIdLst>
    <p:sldId id="256" r:id="rId2"/>
    <p:sldId id="266" r:id="rId3"/>
    <p:sldId id="257" r:id="rId4"/>
    <p:sldId id="258" r:id="rId5"/>
    <p:sldId id="259" r:id="rId6"/>
    <p:sldId id="261" r:id="rId7"/>
    <p:sldId id="262" r:id="rId8"/>
    <p:sldId id="263" r:id="rId9"/>
    <p:sldId id="264" r:id="rId10"/>
    <p:sldId id="267"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autoAdjust="0"/>
  </p:normalViewPr>
  <p:slideViewPr>
    <p:cSldViewPr snapToGrid="0">
      <p:cViewPr varScale="1">
        <p:scale>
          <a:sx n="111" d="100"/>
          <a:sy n="111" d="100"/>
        </p:scale>
        <p:origin x="1572" y="102"/>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p:scale>
          <a:sx n="130" d="100"/>
          <a:sy n="130" d="100"/>
        </p:scale>
        <p:origin x="1752" y="-6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352E00-B0BE-4DC9-8CCA-20F8BAD2E80A}" type="datetimeFigureOut">
              <a:rPr lang="en-US" smtClean="0"/>
              <a:t>10/13/2018</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620D3A-01B7-4B20-84D7-E129C2ADF20C}" type="slidenum">
              <a:rPr lang="en-US" smtClean="0"/>
              <a:t>‹#›</a:t>
            </a:fld>
            <a:endParaRPr lang="en-US" dirty="0"/>
          </a:p>
        </p:txBody>
      </p:sp>
    </p:spTree>
    <p:extLst>
      <p:ext uri="{BB962C8B-B14F-4D97-AF65-F5344CB8AC3E}">
        <p14:creationId xmlns:p14="http://schemas.microsoft.com/office/powerpoint/2010/main" val="1288826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1620D3A-01B7-4B20-84D7-E129C2ADF20C}" type="slidenum">
              <a:rPr lang="en-US" smtClean="0"/>
              <a:t>1</a:t>
            </a:fld>
            <a:endParaRPr lang="en-US" dirty="0"/>
          </a:p>
        </p:txBody>
      </p:sp>
    </p:spTree>
    <p:extLst>
      <p:ext uri="{BB962C8B-B14F-4D97-AF65-F5344CB8AC3E}">
        <p14:creationId xmlns:p14="http://schemas.microsoft.com/office/powerpoint/2010/main" val="12561282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5709138"/>
            <a:ext cx="5486400" cy="2291862"/>
          </a:xfrm>
        </p:spPr>
        <p:txBody>
          <a:bodyPr/>
          <a:lstStyle/>
          <a:p>
            <a:r>
              <a:rPr lang="en-US" dirty="0"/>
              <a:t>Montana is looking at its workers’ compensation physician requirements. Montana currently requires a physician to be licenses by the state and have admitting privileges to practice in one or more hospitals, if any, in the area where the physician is located.</a:t>
            </a:r>
          </a:p>
          <a:p>
            <a:r>
              <a:rPr lang="en-US" dirty="0"/>
              <a:t>I am sure other jurisdictions have state licensure requirements, do other jurisdictions also have admitting privilege or other requirements?</a:t>
            </a:r>
          </a:p>
          <a:p>
            <a:endParaRPr lang="en-US" dirty="0"/>
          </a:p>
        </p:txBody>
      </p:sp>
      <p:sp>
        <p:nvSpPr>
          <p:cNvPr id="4" name="Slide Number Placeholder 3"/>
          <p:cNvSpPr>
            <a:spLocks noGrp="1"/>
          </p:cNvSpPr>
          <p:nvPr>
            <p:ph type="sldNum" sz="quarter" idx="10"/>
          </p:nvPr>
        </p:nvSpPr>
        <p:spPr/>
        <p:txBody>
          <a:bodyPr/>
          <a:lstStyle/>
          <a:p>
            <a:fld id="{E1620D3A-01B7-4B20-84D7-E129C2ADF20C}" type="slidenum">
              <a:rPr lang="en-US" smtClean="0"/>
              <a:t>3</a:t>
            </a:fld>
            <a:endParaRPr lang="en-US" dirty="0"/>
          </a:p>
        </p:txBody>
      </p:sp>
      <p:graphicFrame>
        <p:nvGraphicFramePr>
          <p:cNvPr id="5" name="Table 4">
            <a:extLst>
              <a:ext uri="{FF2B5EF4-FFF2-40B4-BE49-F238E27FC236}">
                <a16:creationId xmlns:a16="http://schemas.microsoft.com/office/drawing/2014/main" id="{CB0218F8-5F4F-4788-BFF8-D7D7BBC3603B}"/>
              </a:ext>
            </a:extLst>
          </p:cNvPr>
          <p:cNvGraphicFramePr>
            <a:graphicFrameLocks noGrp="1"/>
          </p:cNvGraphicFramePr>
          <p:nvPr/>
        </p:nvGraphicFramePr>
        <p:xfrm>
          <a:off x="1719327" y="1371600"/>
          <a:ext cx="4275074" cy="3227642"/>
        </p:xfrm>
        <a:graphic>
          <a:graphicData uri="http://schemas.openxmlformats.org/drawingml/2006/table">
            <a:tbl>
              <a:tblPr firstRow="1" firstCol="1" bandRow="1">
                <a:tableStyleId>{5C22544A-7EE6-4342-B048-85BDC9FD1C3A}</a:tableStyleId>
              </a:tblPr>
              <a:tblGrid>
                <a:gridCol w="1408097">
                  <a:extLst>
                    <a:ext uri="{9D8B030D-6E8A-4147-A177-3AD203B41FA5}">
                      <a16:colId xmlns:a16="http://schemas.microsoft.com/office/drawing/2014/main" val="104606383"/>
                    </a:ext>
                  </a:extLst>
                </a:gridCol>
                <a:gridCol w="1454263">
                  <a:extLst>
                    <a:ext uri="{9D8B030D-6E8A-4147-A177-3AD203B41FA5}">
                      <a16:colId xmlns:a16="http://schemas.microsoft.com/office/drawing/2014/main" val="3053856108"/>
                    </a:ext>
                  </a:extLst>
                </a:gridCol>
                <a:gridCol w="1412714">
                  <a:extLst>
                    <a:ext uri="{9D8B030D-6E8A-4147-A177-3AD203B41FA5}">
                      <a16:colId xmlns:a16="http://schemas.microsoft.com/office/drawing/2014/main" val="676510916"/>
                    </a:ext>
                  </a:extLst>
                </a:gridCol>
              </a:tblGrid>
              <a:tr h="292570">
                <a:tc>
                  <a:txBody>
                    <a:bodyPr/>
                    <a:lstStyle/>
                    <a:p>
                      <a:pPr marL="0" marR="0" algn="ctr">
                        <a:lnSpc>
                          <a:spcPct val="107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u="sng" dirty="0">
                          <a:effectLst/>
                        </a:rPr>
                        <a:t>Licensure Required</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u="sng" dirty="0">
                          <a:effectLst/>
                        </a:rPr>
                        <a:t>Admitting Privileges Required</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extLst>
                  <a:ext uri="{0D108BD9-81ED-4DB2-BD59-A6C34878D82A}">
                    <a16:rowId xmlns:a16="http://schemas.microsoft.com/office/drawing/2014/main" val="1808621667"/>
                  </a:ext>
                </a:extLst>
              </a:tr>
              <a:tr h="292570">
                <a:tc>
                  <a:txBody>
                    <a:bodyPr/>
                    <a:lstStyle/>
                    <a:p>
                      <a:pPr marL="0" marR="0" algn="ctr">
                        <a:lnSpc>
                          <a:spcPct val="107000"/>
                        </a:lnSpc>
                        <a:spcBef>
                          <a:spcPts val="0"/>
                        </a:spcBef>
                        <a:spcAft>
                          <a:spcPts val="0"/>
                        </a:spcAft>
                      </a:pPr>
                      <a:r>
                        <a:rPr lang="en-US" sz="1000" dirty="0">
                          <a:effectLst/>
                        </a:rPr>
                        <a:t>Montana</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Yes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Required</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extLst>
                  <a:ext uri="{0D108BD9-81ED-4DB2-BD59-A6C34878D82A}">
                    <a16:rowId xmlns:a16="http://schemas.microsoft.com/office/drawing/2014/main" val="1373167133"/>
                  </a:ext>
                </a:extLst>
              </a:tr>
              <a:tr h="292570">
                <a:tc>
                  <a:txBody>
                    <a:bodyPr/>
                    <a:lstStyle/>
                    <a:p>
                      <a:pPr marL="0" marR="0" algn="ctr">
                        <a:lnSpc>
                          <a:spcPct val="107000"/>
                        </a:lnSpc>
                        <a:spcBef>
                          <a:spcPts val="0"/>
                        </a:spcBef>
                        <a:spcAft>
                          <a:spcPts val="0"/>
                        </a:spcAft>
                      </a:pPr>
                      <a:r>
                        <a:rPr lang="en-US" sz="1000" dirty="0">
                          <a:effectLst/>
                        </a:rPr>
                        <a:t>Oregon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Yes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No</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extLst>
                  <a:ext uri="{0D108BD9-81ED-4DB2-BD59-A6C34878D82A}">
                    <a16:rowId xmlns:a16="http://schemas.microsoft.com/office/drawing/2014/main" val="1013227256"/>
                  </a:ext>
                </a:extLst>
              </a:tr>
              <a:tr h="292570">
                <a:tc>
                  <a:txBody>
                    <a:bodyPr/>
                    <a:lstStyle/>
                    <a:p>
                      <a:pPr marL="0" marR="0" algn="ctr">
                        <a:lnSpc>
                          <a:spcPct val="107000"/>
                        </a:lnSpc>
                        <a:spcBef>
                          <a:spcPts val="0"/>
                        </a:spcBef>
                        <a:spcAft>
                          <a:spcPts val="0"/>
                        </a:spcAft>
                      </a:pPr>
                      <a:r>
                        <a:rPr lang="en-US" sz="1000" dirty="0">
                          <a:effectLst/>
                        </a:rPr>
                        <a:t>Washington</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Yes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Not having Clinical/Admitting Privileges denied</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extLst>
                  <a:ext uri="{0D108BD9-81ED-4DB2-BD59-A6C34878D82A}">
                    <a16:rowId xmlns:a16="http://schemas.microsoft.com/office/drawing/2014/main" val="4127354386"/>
                  </a:ext>
                </a:extLst>
              </a:tr>
              <a:tr h="292570">
                <a:tc>
                  <a:txBody>
                    <a:bodyPr/>
                    <a:lstStyle/>
                    <a:p>
                      <a:pPr marL="0" marR="0" algn="ctr">
                        <a:lnSpc>
                          <a:spcPct val="107000"/>
                        </a:lnSpc>
                        <a:spcBef>
                          <a:spcPts val="0"/>
                        </a:spcBef>
                        <a:spcAft>
                          <a:spcPts val="0"/>
                        </a:spcAft>
                      </a:pPr>
                      <a:r>
                        <a:rPr lang="en-US" sz="1000" dirty="0">
                          <a:effectLst/>
                        </a:rPr>
                        <a:t>New York</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Physicians Required to be Authorized by NYS Workers' Compensation Board</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Not required for authorization</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extLst>
                  <a:ext uri="{0D108BD9-81ED-4DB2-BD59-A6C34878D82A}">
                    <a16:rowId xmlns:a16="http://schemas.microsoft.com/office/drawing/2014/main" val="2944421161"/>
                  </a:ext>
                </a:extLst>
              </a:tr>
              <a:tr h="292570">
                <a:tc>
                  <a:txBody>
                    <a:bodyPr/>
                    <a:lstStyle/>
                    <a:p>
                      <a:pPr marL="0" marR="0" algn="ctr">
                        <a:lnSpc>
                          <a:spcPct val="107000"/>
                        </a:lnSpc>
                        <a:spcBef>
                          <a:spcPts val="0"/>
                        </a:spcBef>
                        <a:spcAft>
                          <a:spcPts val="0"/>
                        </a:spcAft>
                      </a:pPr>
                      <a:r>
                        <a:rPr lang="en-US" sz="1000" dirty="0">
                          <a:effectLst/>
                        </a:rPr>
                        <a:t>Tennessee</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Yes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Not Required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extLst>
                  <a:ext uri="{0D108BD9-81ED-4DB2-BD59-A6C34878D82A}">
                    <a16:rowId xmlns:a16="http://schemas.microsoft.com/office/drawing/2014/main" val="3609288170"/>
                  </a:ext>
                </a:extLst>
              </a:tr>
              <a:tr h="292570">
                <a:tc>
                  <a:txBody>
                    <a:bodyPr/>
                    <a:lstStyle/>
                    <a:p>
                      <a:pPr marL="0" marR="0" algn="ctr">
                        <a:lnSpc>
                          <a:spcPct val="107000"/>
                        </a:lnSpc>
                        <a:spcBef>
                          <a:spcPts val="0"/>
                        </a:spcBef>
                        <a:spcAft>
                          <a:spcPts val="0"/>
                        </a:spcAft>
                      </a:pPr>
                      <a:r>
                        <a:rPr lang="en-US" sz="1000" dirty="0">
                          <a:effectLst/>
                        </a:rPr>
                        <a:t>Nevada</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Yes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Have not lost staff privileges at any hospital</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extLst>
                  <a:ext uri="{0D108BD9-81ED-4DB2-BD59-A6C34878D82A}">
                    <a16:rowId xmlns:a16="http://schemas.microsoft.com/office/drawing/2014/main" val="780409033"/>
                  </a:ext>
                </a:extLst>
              </a:tr>
              <a:tr h="292570">
                <a:tc>
                  <a:txBody>
                    <a:bodyPr/>
                    <a:lstStyle/>
                    <a:p>
                      <a:pPr marL="0" marR="0" algn="ctr">
                        <a:lnSpc>
                          <a:spcPct val="107000"/>
                        </a:lnSpc>
                        <a:spcBef>
                          <a:spcPts val="0"/>
                        </a:spcBef>
                        <a:spcAft>
                          <a:spcPts val="0"/>
                        </a:spcAft>
                      </a:pPr>
                      <a:r>
                        <a:rPr lang="en-US" sz="1000" dirty="0">
                          <a:effectLst/>
                        </a:rPr>
                        <a:t>Alaska</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Yes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No</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extLst>
                  <a:ext uri="{0D108BD9-81ED-4DB2-BD59-A6C34878D82A}">
                    <a16:rowId xmlns:a16="http://schemas.microsoft.com/office/drawing/2014/main" val="1676760659"/>
                  </a:ext>
                </a:extLst>
              </a:tr>
              <a:tr h="292570">
                <a:tc>
                  <a:txBody>
                    <a:bodyPr/>
                    <a:lstStyle/>
                    <a:p>
                      <a:pPr marL="0" marR="0" algn="ctr">
                        <a:lnSpc>
                          <a:spcPct val="107000"/>
                        </a:lnSpc>
                        <a:spcBef>
                          <a:spcPts val="0"/>
                        </a:spcBef>
                        <a:spcAft>
                          <a:spcPts val="0"/>
                        </a:spcAft>
                      </a:pPr>
                      <a:r>
                        <a:rPr lang="en-US" sz="1000" dirty="0">
                          <a:effectLst/>
                        </a:rPr>
                        <a:t>Idaho</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Yes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No</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extLst>
                  <a:ext uri="{0D108BD9-81ED-4DB2-BD59-A6C34878D82A}">
                    <a16:rowId xmlns:a16="http://schemas.microsoft.com/office/drawing/2014/main" val="29555916"/>
                  </a:ext>
                </a:extLst>
              </a:tr>
            </a:tbl>
          </a:graphicData>
        </a:graphic>
      </p:graphicFrame>
    </p:spTree>
    <p:extLst>
      <p:ext uri="{BB962C8B-B14F-4D97-AF65-F5344CB8AC3E}">
        <p14:creationId xmlns:p14="http://schemas.microsoft.com/office/powerpoint/2010/main" val="19773106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11" name="Picture 10" descr="DLIHorLogo_Snowflake.png"/>
          <p:cNvPicPr>
            <a:picLocks noChangeAspect="1"/>
          </p:cNvPicPr>
          <p:nvPr/>
        </p:nvPicPr>
        <p:blipFill>
          <a:blip r:embed="rId2" cstate="print">
            <a:alphaModFix amt="5000"/>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6829424" y="1180950"/>
            <a:ext cx="4343400" cy="4343400"/>
          </a:xfrm>
          <a:prstGeom prst="rect">
            <a:avLst/>
          </a:prstGeom>
        </p:spPr>
      </p:pic>
      <p:sp>
        <p:nvSpPr>
          <p:cNvPr id="3" name="Subtitle 2"/>
          <p:cNvSpPr>
            <a:spLocks noGrp="1"/>
          </p:cNvSpPr>
          <p:nvPr>
            <p:ph type="subTitle" idx="1" hasCustomPrompt="1"/>
          </p:nvPr>
        </p:nvSpPr>
        <p:spPr>
          <a:xfrm>
            <a:off x="457200" y="4083155"/>
            <a:ext cx="6858000" cy="914400"/>
          </a:xfrm>
        </p:spPr>
        <p:txBody>
          <a:bodyPr/>
          <a:lstStyle>
            <a:lvl1pPr marL="0" indent="0" algn="l">
              <a:buNone/>
              <a:defRPr b="0" cap="all" spc="120" baseline="0">
                <a:solidFill>
                  <a:srgbClr val="80ADD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 title</a:t>
            </a:r>
          </a:p>
        </p:txBody>
      </p:sp>
      <p:sp>
        <p:nvSpPr>
          <p:cNvPr id="9" name="Rectangle 8"/>
          <p:cNvSpPr/>
          <p:nvPr/>
        </p:nvSpPr>
        <p:spPr>
          <a:xfrm>
            <a:off x="9001124" y="4846320"/>
            <a:ext cx="142876" cy="201168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9001124" y="0"/>
            <a:ext cx="142876" cy="4846320"/>
          </a:xfrm>
          <a:prstGeom prst="rect">
            <a:avLst/>
          </a:prstGeom>
          <a:solidFill>
            <a:srgbClr val="80AD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p:cNvPicPr>
            <a:picLocks noChangeAspect="1"/>
          </p:cNvPicPr>
          <p:nvPr/>
        </p:nvPicPr>
        <p:blipFill>
          <a:blip r:embed="rId3"/>
          <a:stretch>
            <a:fillRect/>
          </a:stretch>
        </p:blipFill>
        <p:spPr>
          <a:xfrm>
            <a:off x="4987456" y="5850280"/>
            <a:ext cx="3311452" cy="630752"/>
          </a:xfrm>
          <a:prstGeom prst="rect">
            <a:avLst/>
          </a:prstGeom>
        </p:spPr>
      </p:pic>
      <p:sp>
        <p:nvSpPr>
          <p:cNvPr id="14" name="Slide Number Placeholder 4">
            <a:extLst>
              <a:ext uri="{FF2B5EF4-FFF2-40B4-BE49-F238E27FC236}">
                <a16:creationId xmlns:a16="http://schemas.microsoft.com/office/drawing/2014/main" id="{740EA4CE-D996-4D27-88AC-95A6F15D7FE0}"/>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600200"/>
            <a:ext cx="5111750" cy="44805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600200"/>
            <a:ext cx="3008313" cy="448056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Title 7"/>
          <p:cNvSpPr>
            <a:spLocks noGrp="1"/>
          </p:cNvSpPr>
          <p:nvPr>
            <p:ph type="title"/>
          </p:nvPr>
        </p:nvSpPr>
        <p:spPr/>
        <p:txBody>
          <a:bodyPr/>
          <a:lstStyle/>
          <a:p>
            <a:r>
              <a:rPr lang="en-US"/>
              <a:t>Click to edit Master title style</a:t>
            </a:r>
          </a:p>
        </p:txBody>
      </p:sp>
      <p:sp>
        <p:nvSpPr>
          <p:cNvPr id="6" name="Slide Number Placeholder 4">
            <a:extLst>
              <a:ext uri="{FF2B5EF4-FFF2-40B4-BE49-F238E27FC236}">
                <a16:creationId xmlns:a16="http://schemas.microsoft.com/office/drawing/2014/main" id="{9FB667C7-6A4F-4B04-931F-3505C6237E1C}"/>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Rectangle 8"/>
          <p:cNvSpPr/>
          <p:nvPr/>
        </p:nvSpPr>
        <p:spPr>
          <a:xfrm>
            <a:off x="9001124" y="4846320"/>
            <a:ext cx="142876" cy="2011680"/>
          </a:xfrm>
          <a:prstGeom prst="rect">
            <a:avLst/>
          </a:prstGeom>
          <a:solidFill>
            <a:srgbClr val="80AD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Picture Placeholder 2"/>
          <p:cNvSpPr>
            <a:spLocks noGrp="1"/>
          </p:cNvSpPr>
          <p:nvPr>
            <p:ph type="pic" idx="1"/>
          </p:nvPr>
        </p:nvSpPr>
        <p:spPr>
          <a:xfrm>
            <a:off x="-1" y="0"/>
            <a:ext cx="9000877" cy="4846320"/>
          </a:xfrm>
          <a:solidFill>
            <a:schemeClr val="bg1">
              <a:lumMod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hasCustomPrompt="1"/>
          </p:nvPr>
        </p:nvSpPr>
        <p:spPr>
          <a:xfrm>
            <a:off x="457200" y="5715000"/>
            <a:ext cx="8153400" cy="457200"/>
          </a:xfrm>
        </p:spPr>
        <p:txBody>
          <a:bodyPr/>
          <a:lstStyle>
            <a:lvl1pPr marL="0" indent="0">
              <a:buNone/>
              <a:defRPr sz="1600">
                <a:solidFill>
                  <a:schemeClr val="bg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8" name="Title 7"/>
          <p:cNvSpPr>
            <a:spLocks noGrp="1"/>
          </p:cNvSpPr>
          <p:nvPr>
            <p:ph type="title"/>
          </p:nvPr>
        </p:nvSpPr>
        <p:spPr>
          <a:xfrm>
            <a:off x="457200" y="4953000"/>
            <a:ext cx="8153400" cy="762000"/>
          </a:xfrm>
        </p:spPr>
        <p:txBody>
          <a:bodyPr anchor="t">
            <a:normAutofit/>
          </a:bodyPr>
          <a:lstStyle>
            <a:lvl1pPr>
              <a:defRPr sz="3200"/>
            </a:lvl1pPr>
          </a:lstStyle>
          <a:p>
            <a:r>
              <a:rPr lang="en-US"/>
              <a:t>Click to edit Master title style</a:t>
            </a:r>
            <a:endParaRPr lang="en-US" dirty="0"/>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4">
            <a:extLst>
              <a:ext uri="{FF2B5EF4-FFF2-40B4-BE49-F238E27FC236}">
                <a16:creationId xmlns:a16="http://schemas.microsoft.com/office/drawing/2014/main" id="{D8A7DB01-0784-4800-8E39-ECC354CB3500}"/>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4">
            <a:extLst>
              <a:ext uri="{FF2B5EF4-FFF2-40B4-BE49-F238E27FC236}">
                <a16:creationId xmlns:a16="http://schemas.microsoft.com/office/drawing/2014/main" id="{3534A154-4F09-4DCE-AC5B-C8CE133D7FB1}"/>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4">
            <a:extLst>
              <a:ext uri="{FF2B5EF4-FFF2-40B4-BE49-F238E27FC236}">
                <a16:creationId xmlns:a16="http://schemas.microsoft.com/office/drawing/2014/main" id="{CDC683FE-C419-471C-9190-4A62651AF837}"/>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859B4C-5EAC-4A58-8A07-9A8EEDF067F2}"/>
              </a:ext>
            </a:extLst>
          </p:cNvPr>
          <p:cNvSpPr>
            <a:spLocks noGrp="1"/>
          </p:cNvSpPr>
          <p:nvPr>
            <p:ph type="title"/>
          </p:nvPr>
        </p:nvSpPr>
        <p:spPr/>
        <p:txBody>
          <a:bodyPr/>
          <a:lstStyle/>
          <a:p>
            <a:r>
              <a:rPr lang="en-US"/>
              <a:t>Click to edit Master title style</a:t>
            </a:r>
          </a:p>
        </p:txBody>
      </p:sp>
      <p:sp>
        <p:nvSpPr>
          <p:cNvPr id="7" name="Slide Number Placeholder 4">
            <a:extLst>
              <a:ext uri="{FF2B5EF4-FFF2-40B4-BE49-F238E27FC236}">
                <a16:creationId xmlns:a16="http://schemas.microsoft.com/office/drawing/2014/main" id="{F2F0F2A2-C426-436F-9EA8-7CA3335F0E0F}"/>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extLst>
      <p:ext uri="{BB962C8B-B14F-4D97-AF65-F5344CB8AC3E}">
        <p14:creationId xmlns:p14="http://schemas.microsoft.com/office/powerpoint/2010/main" val="22087148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5AA611-811A-49D3-BDC8-5BEF28285257}"/>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528AB97D-7C28-4C82-ADD8-A18CFCB1B8AC}"/>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extLst>
      <p:ext uri="{BB962C8B-B14F-4D97-AF65-F5344CB8AC3E}">
        <p14:creationId xmlns:p14="http://schemas.microsoft.com/office/powerpoint/2010/main" val="24841440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345223"/>
            <a:ext cx="7620000" cy="4754563"/>
          </a:xfrm>
        </p:spPr>
        <p:txBody>
          <a:bodyPr/>
          <a:lstStyle>
            <a:lvl1pPr>
              <a:defRPr>
                <a:solidFill>
                  <a:schemeClr val="accent1">
                    <a:lumMod val="50000"/>
                  </a:schemeClr>
                </a:solidFill>
              </a:defRPr>
            </a:lvl1pPr>
            <a:lvl2pPr>
              <a:defRPr>
                <a:solidFill>
                  <a:schemeClr val="accent1">
                    <a:lumMod val="75000"/>
                  </a:schemeClr>
                </a:solidFill>
              </a:defRPr>
            </a:lvl2pPr>
            <a:lvl3pPr>
              <a:defRPr>
                <a:solidFill>
                  <a:schemeClr val="accent1">
                    <a:lumMod val="75000"/>
                  </a:schemeClr>
                </a:solidFill>
              </a:defRPr>
            </a:lvl3pPr>
            <a:lvl4pPr>
              <a:defRPr>
                <a:solidFill>
                  <a:schemeClr val="accent1">
                    <a:lumMod val="75000"/>
                  </a:schemeClr>
                </a:solidFill>
              </a:defRPr>
            </a:lvl4pPr>
            <a:lvl5pPr>
              <a:defRPr>
                <a:solidFill>
                  <a:schemeClr val="accent1">
                    <a:lumMod val="7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4">
            <a:extLst>
              <a:ext uri="{FF2B5EF4-FFF2-40B4-BE49-F238E27FC236}">
                <a16:creationId xmlns:a16="http://schemas.microsoft.com/office/drawing/2014/main" id="{A5A38C59-4E21-48B9-8208-86E0D355BB9D}"/>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2A90E4E-5707-4F59-90AF-6D543B82AD47}"/>
              </a:ext>
            </a:extLst>
          </p:cNvPr>
          <p:cNvSpPr>
            <a:spLocks noGrp="1"/>
          </p:cNvSpPr>
          <p:nvPr>
            <p:ph type="title"/>
          </p:nvPr>
        </p:nvSpPr>
        <p:spPr/>
        <p:txBody>
          <a:bodyPr/>
          <a:lstStyle/>
          <a:p>
            <a:r>
              <a:rPr lang="en-US"/>
              <a:t>Click to edit Master title style</a:t>
            </a:r>
          </a:p>
        </p:txBody>
      </p:sp>
      <p:sp>
        <p:nvSpPr>
          <p:cNvPr id="6" name="Slide Number Placeholder 4">
            <a:extLst>
              <a:ext uri="{FF2B5EF4-FFF2-40B4-BE49-F238E27FC236}">
                <a16:creationId xmlns:a16="http://schemas.microsoft.com/office/drawing/2014/main" id="{A055C1E1-DD39-498C-8B8D-ED2852E16A29}"/>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extLst>
      <p:ext uri="{BB962C8B-B14F-4D97-AF65-F5344CB8AC3E}">
        <p14:creationId xmlns:p14="http://schemas.microsoft.com/office/powerpoint/2010/main" val="22159753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1447800"/>
            <a:ext cx="7772400" cy="4321175"/>
          </a:xfrm>
        </p:spPr>
        <p:txBody>
          <a:bodyPr anchor="ctr">
            <a:noAutofit/>
          </a:bodyPr>
          <a:lstStyle>
            <a:lvl1pPr algn="l">
              <a:lnSpc>
                <a:spcPct val="100000"/>
              </a:lnSpc>
              <a:defRPr sz="5400" b="0" cap="none" spc="-80" baseline="0">
                <a:solidFill>
                  <a:schemeClr val="tx1"/>
                </a:solidFill>
              </a:defRPr>
            </a:lvl1pPr>
          </a:lstStyle>
          <a:p>
            <a:r>
              <a:rPr lang="en-US" dirty="0"/>
              <a:t>Click To Edit Master Title Style</a:t>
            </a:r>
          </a:p>
        </p:txBody>
      </p:sp>
      <p:sp>
        <p:nvSpPr>
          <p:cNvPr id="3" name="Text Placeholder 2"/>
          <p:cNvSpPr>
            <a:spLocks noGrp="1"/>
          </p:cNvSpPr>
          <p:nvPr>
            <p:ph type="body" idx="1"/>
          </p:nvPr>
        </p:nvSpPr>
        <p:spPr>
          <a:xfrm>
            <a:off x="457200" y="228601"/>
            <a:ext cx="7772400" cy="1066800"/>
          </a:xfrm>
        </p:spPr>
        <p:txBody>
          <a:bodyPr anchor="b"/>
          <a:lstStyle>
            <a:lvl1pPr marL="0" indent="0">
              <a:buNone/>
              <a:defRPr sz="2000" b="0" cap="all" spc="120" baseline="0">
                <a:solidFill>
                  <a:srgbClr val="80ADD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Slide Number Placeholder 4">
            <a:extLst>
              <a:ext uri="{FF2B5EF4-FFF2-40B4-BE49-F238E27FC236}">
                <a16:creationId xmlns:a16="http://schemas.microsoft.com/office/drawing/2014/main" id="{6EC48599-EB4E-465A-A358-064B8352C97A}"/>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630680" y="1574800"/>
            <a:ext cx="3291840" cy="4525963"/>
          </a:xfrm>
        </p:spPr>
        <p:txBody>
          <a:bodyPr/>
          <a:lstStyle>
            <a:lvl1pPr>
              <a:defRPr sz="2800">
                <a:solidFill>
                  <a:schemeClr val="accent1">
                    <a:lumMod val="50000"/>
                  </a:schemeClr>
                </a:solidFill>
              </a:defRPr>
            </a:lvl1pPr>
            <a:lvl2pPr>
              <a:defRPr sz="2400">
                <a:solidFill>
                  <a:schemeClr val="accent1">
                    <a:lumMod val="75000"/>
                  </a:schemeClr>
                </a:solidFill>
              </a:defRPr>
            </a:lvl2pPr>
            <a:lvl3pPr>
              <a:defRPr sz="2000">
                <a:solidFill>
                  <a:schemeClr val="accent1">
                    <a:lumMod val="75000"/>
                  </a:schemeClr>
                </a:solidFill>
              </a:defRPr>
            </a:lvl3pPr>
            <a:lvl4pPr>
              <a:defRPr sz="1800">
                <a:solidFill>
                  <a:schemeClr val="accent1">
                    <a:lumMod val="75000"/>
                  </a:schemeClr>
                </a:solidFill>
              </a:defRPr>
            </a:lvl4pPr>
            <a:lvl5pPr>
              <a:defRPr sz="1800">
                <a:solidFill>
                  <a:schemeClr val="accent1">
                    <a:lumMod val="75000"/>
                  </a:schemeClr>
                </a:solidFill>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90160" y="1574800"/>
            <a:ext cx="3291840" cy="4525963"/>
          </a:xfrm>
        </p:spPr>
        <p:txBody>
          <a:bodyPr/>
          <a:lstStyle>
            <a:lvl1pPr>
              <a:defRPr sz="2800">
                <a:solidFill>
                  <a:srgbClr val="404040"/>
                </a:solidFill>
              </a:defRPr>
            </a:lvl1pPr>
            <a:lvl2pPr>
              <a:defRPr sz="2400">
                <a:solidFill>
                  <a:schemeClr val="accent1">
                    <a:lumMod val="75000"/>
                  </a:schemeClr>
                </a:solidFill>
              </a:defRPr>
            </a:lvl2pPr>
            <a:lvl3pPr>
              <a:defRPr sz="2000">
                <a:solidFill>
                  <a:schemeClr val="accent1">
                    <a:lumMod val="75000"/>
                  </a:schemeClr>
                </a:solidFill>
              </a:defRPr>
            </a:lvl3pPr>
            <a:lvl4pPr>
              <a:defRPr sz="1800">
                <a:solidFill>
                  <a:schemeClr val="accent1">
                    <a:lumMod val="75000"/>
                  </a:schemeClr>
                </a:solidFill>
              </a:defRPr>
            </a:lvl4pPr>
            <a:lvl5pPr>
              <a:defRPr sz="1800">
                <a:solidFill>
                  <a:schemeClr val="accent1">
                    <a:lumMod val="75000"/>
                  </a:schemeClr>
                </a:solidFill>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4">
            <a:extLst>
              <a:ext uri="{FF2B5EF4-FFF2-40B4-BE49-F238E27FC236}">
                <a16:creationId xmlns:a16="http://schemas.microsoft.com/office/drawing/2014/main" id="{4E796392-C9B6-411E-8785-5C73C5A44F17}"/>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627632" y="1572768"/>
            <a:ext cx="3291840" cy="639762"/>
          </a:xfrm>
        </p:spPr>
        <p:txBody>
          <a:bodyPr anchor="b">
            <a:noAutofit/>
          </a:bodyPr>
          <a:lstStyle>
            <a:lvl1pPr marL="0" indent="0">
              <a:buNone/>
              <a:defRPr sz="1800" b="0" cap="all" spc="100" baseline="0">
                <a:solidFill>
                  <a:schemeClr val="accent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627632" y="2259366"/>
            <a:ext cx="3291840" cy="3840480"/>
          </a:xfrm>
        </p:spPr>
        <p:txBody>
          <a:bodyPr/>
          <a:lstStyle>
            <a:lvl1pPr>
              <a:defRPr sz="2400">
                <a:solidFill>
                  <a:schemeClr val="accent1">
                    <a:lumMod val="50000"/>
                  </a:schemeClr>
                </a:solidFill>
              </a:defRPr>
            </a:lvl1pPr>
            <a:lvl2pPr>
              <a:defRPr sz="2000">
                <a:solidFill>
                  <a:schemeClr val="accent1">
                    <a:lumMod val="75000"/>
                  </a:schemeClr>
                </a:solidFill>
              </a:defRPr>
            </a:lvl2pPr>
            <a:lvl3pPr>
              <a:defRPr sz="1800">
                <a:solidFill>
                  <a:schemeClr val="accent1">
                    <a:lumMod val="75000"/>
                  </a:schemeClr>
                </a:solidFill>
              </a:defRPr>
            </a:lvl3pPr>
            <a:lvl4pPr>
              <a:defRPr sz="1600">
                <a:solidFill>
                  <a:schemeClr val="accent1">
                    <a:lumMod val="75000"/>
                  </a:schemeClr>
                </a:solidFill>
              </a:defRPr>
            </a:lvl4pPr>
            <a:lvl5pPr>
              <a:defRPr sz="1600">
                <a:solidFill>
                  <a:schemeClr val="accent1">
                    <a:lumMod val="75000"/>
                  </a:schemeClr>
                </a:solidFill>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93208" y="1572768"/>
            <a:ext cx="3291840" cy="639762"/>
          </a:xfrm>
        </p:spPr>
        <p:txBody>
          <a:bodyPr anchor="b">
            <a:noAutofit/>
          </a:bodyPr>
          <a:lstStyle>
            <a:lvl1pPr marL="0" indent="0">
              <a:buNone/>
              <a:defRPr lang="en-US" sz="1800" b="0" kern="1200" cap="all" spc="100" baseline="0" dirty="0" smtClean="0">
                <a:solidFill>
                  <a:srgbClr val="839219"/>
                </a:solidFill>
                <a:latin typeface="+mj-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spcBef>
                <a:spcPct val="20000"/>
              </a:spcBef>
              <a:buFont typeface="Arial" pitchFamily="34" charset="0"/>
              <a:buNone/>
            </a:pPr>
            <a:r>
              <a:rPr lang="en-US"/>
              <a:t>Edit Master text styles</a:t>
            </a:r>
          </a:p>
        </p:txBody>
      </p:sp>
      <p:sp>
        <p:nvSpPr>
          <p:cNvPr id="6" name="Content Placeholder 5"/>
          <p:cNvSpPr>
            <a:spLocks noGrp="1"/>
          </p:cNvSpPr>
          <p:nvPr>
            <p:ph sz="quarter" idx="4"/>
          </p:nvPr>
        </p:nvSpPr>
        <p:spPr>
          <a:xfrm>
            <a:off x="5093208" y="2259366"/>
            <a:ext cx="3291840" cy="3840480"/>
          </a:xfrm>
        </p:spPr>
        <p:txBody>
          <a:bodyPr/>
          <a:lstStyle>
            <a:lvl1pPr>
              <a:defRPr sz="2400">
                <a:solidFill>
                  <a:schemeClr val="accent1">
                    <a:lumMod val="50000"/>
                  </a:schemeClr>
                </a:solidFill>
              </a:defRPr>
            </a:lvl1pPr>
            <a:lvl2pPr>
              <a:defRPr sz="2000">
                <a:solidFill>
                  <a:schemeClr val="accent1">
                    <a:lumMod val="75000"/>
                  </a:schemeClr>
                </a:solidFill>
              </a:defRPr>
            </a:lvl2pPr>
            <a:lvl3pPr>
              <a:defRPr sz="1800">
                <a:solidFill>
                  <a:schemeClr val="accent1">
                    <a:lumMod val="75000"/>
                  </a:schemeClr>
                </a:solidFill>
              </a:defRPr>
            </a:lvl3pPr>
            <a:lvl4pPr>
              <a:defRPr sz="1600">
                <a:solidFill>
                  <a:schemeClr val="accent1">
                    <a:lumMod val="75000"/>
                  </a:schemeClr>
                </a:solidFill>
              </a:defRPr>
            </a:lvl4pPr>
            <a:lvl5pPr>
              <a:defRPr sz="1600">
                <a:solidFill>
                  <a:schemeClr val="accent1">
                    <a:lumMod val="75000"/>
                  </a:schemeClr>
                </a:solidFill>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lide Number Placeholder 4">
            <a:extLst>
              <a:ext uri="{FF2B5EF4-FFF2-40B4-BE49-F238E27FC236}">
                <a16:creationId xmlns:a16="http://schemas.microsoft.com/office/drawing/2014/main" id="{7FABCC4B-F418-44B0-9E44-7D06E33CEE17}"/>
              </a:ext>
            </a:extLst>
          </p:cNvPr>
          <p:cNvSpPr>
            <a:spLocks noGrp="1"/>
          </p:cNvSpPr>
          <p:nvPr>
            <p:ph type="sldNum" sz="quarter" idx="10"/>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Slide Number Placeholder 4">
            <a:extLst>
              <a:ext uri="{FF2B5EF4-FFF2-40B4-BE49-F238E27FC236}">
                <a16:creationId xmlns:a16="http://schemas.microsoft.com/office/drawing/2014/main" id="{FF276798-2F7D-4EF6-B181-6274379BDA4E}"/>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Slide Number Placeholder 4">
            <a:extLst>
              <a:ext uri="{FF2B5EF4-FFF2-40B4-BE49-F238E27FC236}">
                <a16:creationId xmlns:a16="http://schemas.microsoft.com/office/drawing/2014/main" id="{0E4521DB-FFEA-4764-9942-EAFC2364AE8E}"/>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718"/>
            <a:ext cx="7620000" cy="91187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371600"/>
            <a:ext cx="7620000" cy="475456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p:nvSpPr>
        <p:spPr>
          <a:xfrm>
            <a:off x="9001124" y="0"/>
            <a:ext cx="142876" cy="1371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9001124" y="1371600"/>
            <a:ext cx="142876" cy="548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p:nvPicPr>
        <p:blipFill>
          <a:blip r:embed="rId16"/>
          <a:stretch>
            <a:fillRect/>
          </a:stretch>
        </p:blipFill>
        <p:spPr>
          <a:xfrm>
            <a:off x="6477000" y="6268721"/>
            <a:ext cx="2171700" cy="413657"/>
          </a:xfrm>
          <a:prstGeom prst="rect">
            <a:avLst/>
          </a:prstGeom>
        </p:spPr>
      </p:pic>
      <p:sp>
        <p:nvSpPr>
          <p:cNvPr id="5" name="Slide Number Placeholder 4">
            <a:extLst>
              <a:ext uri="{FF2B5EF4-FFF2-40B4-BE49-F238E27FC236}">
                <a16:creationId xmlns:a16="http://schemas.microsoft.com/office/drawing/2014/main" id="{4EBCF5FA-7F69-4A2B-B289-D3C7504E7304}"/>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57" r:id="rId1"/>
    <p:sldLayoutId id="2147483768" r:id="rId2"/>
    <p:sldLayoutId id="2147483758" r:id="rId3"/>
    <p:sldLayoutId id="2147483769" r:id="rId4"/>
    <p:sldLayoutId id="2147483759" r:id="rId5"/>
    <p:sldLayoutId id="2147483760" r:id="rId6"/>
    <p:sldLayoutId id="2147483761" r:id="rId7"/>
    <p:sldLayoutId id="2147483762" r:id="rId8"/>
    <p:sldLayoutId id="2147483763" r:id="rId9"/>
    <p:sldLayoutId id="2147483764" r:id="rId10"/>
    <p:sldLayoutId id="2147483765" r:id="rId11"/>
    <p:sldLayoutId id="2147483766" r:id="rId12"/>
    <p:sldLayoutId id="2147483767" r:id="rId13"/>
    <p:sldLayoutId id="2147483794" r:id="rId14"/>
  </p:sldLayoutIdLst>
  <p:hf hdr="0" dt="0"/>
  <p:txStyles>
    <p:titleStyle>
      <a:lvl1pPr algn="l" defTabSz="914400" rtl="0" eaLnBrk="1" latinLnBrk="0" hangingPunct="1">
        <a:spcBef>
          <a:spcPct val="0"/>
        </a:spcBef>
        <a:buNone/>
        <a:defRPr sz="4000" kern="1200" cap="none" spc="-60" baseline="0">
          <a:solidFill>
            <a:srgbClr val="184173"/>
          </a:solidFill>
          <a:latin typeface="+mj-lt"/>
          <a:ea typeface="+mj-ea"/>
          <a:cs typeface="+mj-cs"/>
        </a:defRPr>
      </a:lvl1pPr>
    </p:titleStyle>
    <p:bodyStyle>
      <a:lvl1pPr marL="0" indent="0" algn="l" defTabSz="914400" rtl="0" eaLnBrk="1" latinLnBrk="0" hangingPunct="1">
        <a:spcBef>
          <a:spcPct val="20000"/>
        </a:spcBef>
        <a:spcAft>
          <a:spcPts val="600"/>
        </a:spcAft>
        <a:buFont typeface="Arial" pitchFamily="34" charset="0"/>
        <a:buNone/>
        <a:defRPr sz="2000" b="1" kern="1200">
          <a:solidFill>
            <a:schemeClr val="tx1"/>
          </a:solidFill>
          <a:latin typeface="+mn-lt"/>
          <a:ea typeface="+mn-ea"/>
          <a:cs typeface="+mn-cs"/>
        </a:defRPr>
      </a:lvl1pPr>
      <a:lvl2pPr marL="457200" indent="-182880" algn="l" defTabSz="914400" rtl="0" eaLnBrk="1" latinLnBrk="0" hangingPunct="1">
        <a:spcBef>
          <a:spcPct val="20000"/>
        </a:spcBef>
        <a:buClr>
          <a:schemeClr val="tx2"/>
        </a:buClr>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sz="1800" kern="1200" baseline="0">
          <a:solidFill>
            <a:schemeClr val="tx1"/>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mailto:bwheeler@mt.gov" TargetMode="Externa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91ABF2E4-4106-4AD3-8FB7-5792BB63BF3C}"/>
              </a:ext>
            </a:extLst>
          </p:cNvPr>
          <p:cNvSpPr>
            <a:spLocks noGrp="1"/>
          </p:cNvSpPr>
          <p:nvPr>
            <p:ph type="subTitle" idx="1"/>
          </p:nvPr>
        </p:nvSpPr>
        <p:spPr>
          <a:xfrm>
            <a:off x="519342" y="2822526"/>
            <a:ext cx="8189651" cy="914400"/>
          </a:xfrm>
        </p:spPr>
        <p:txBody>
          <a:bodyPr>
            <a:noAutofit/>
          </a:bodyPr>
          <a:lstStyle/>
          <a:p>
            <a:r>
              <a:rPr lang="en-US" sz="3600" dirty="0"/>
              <a:t>Treating physician in Montana</a:t>
            </a:r>
          </a:p>
        </p:txBody>
      </p:sp>
    </p:spTree>
    <p:extLst>
      <p:ext uri="{BB962C8B-B14F-4D97-AF65-F5344CB8AC3E}">
        <p14:creationId xmlns:p14="http://schemas.microsoft.com/office/powerpoint/2010/main" val="5830724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31C80C-C31D-40BC-900C-E401E436E267}"/>
              </a:ext>
            </a:extLst>
          </p:cNvPr>
          <p:cNvSpPr>
            <a:spLocks noGrp="1"/>
          </p:cNvSpPr>
          <p:nvPr>
            <p:ph type="title"/>
          </p:nvPr>
        </p:nvSpPr>
        <p:spPr>
          <a:xfrm>
            <a:off x="705774" y="2647344"/>
            <a:ext cx="7620000" cy="911877"/>
          </a:xfrm>
        </p:spPr>
        <p:txBody>
          <a:bodyPr/>
          <a:lstStyle/>
          <a:p>
            <a:r>
              <a:rPr lang="en-US" dirty="0"/>
              <a:t>Questions?</a:t>
            </a:r>
          </a:p>
        </p:txBody>
      </p:sp>
      <p:sp>
        <p:nvSpPr>
          <p:cNvPr id="3" name="Slide Number Placeholder 2">
            <a:extLst>
              <a:ext uri="{FF2B5EF4-FFF2-40B4-BE49-F238E27FC236}">
                <a16:creationId xmlns:a16="http://schemas.microsoft.com/office/drawing/2014/main" id="{8DEE8764-97DE-4D96-AB79-51082FCBB24B}"/>
              </a:ext>
            </a:extLst>
          </p:cNvPr>
          <p:cNvSpPr>
            <a:spLocks noGrp="1"/>
          </p:cNvSpPr>
          <p:nvPr>
            <p:ph type="sldNum" sz="quarter" idx="4"/>
          </p:nvPr>
        </p:nvSpPr>
        <p:spPr/>
        <p:txBody>
          <a:bodyPr/>
          <a:lstStyle/>
          <a:p>
            <a:r>
              <a:rPr lang="en-US" dirty="0"/>
              <a:t>Page </a:t>
            </a:r>
            <a:fld id="{5B1F56CA-8A84-43E9-B219-4D94BA1E6BE1}" type="slidenum">
              <a:rPr lang="en-US" smtClean="0"/>
              <a:pPr/>
              <a:t>10</a:t>
            </a:fld>
            <a:endParaRPr lang="en-US" dirty="0"/>
          </a:p>
        </p:txBody>
      </p:sp>
      <p:sp>
        <p:nvSpPr>
          <p:cNvPr id="4" name="TextBox 3">
            <a:extLst>
              <a:ext uri="{FF2B5EF4-FFF2-40B4-BE49-F238E27FC236}">
                <a16:creationId xmlns:a16="http://schemas.microsoft.com/office/drawing/2014/main" id="{428DCD48-ED3A-4B7A-BDB9-0E52EA3F6C31}"/>
              </a:ext>
            </a:extLst>
          </p:cNvPr>
          <p:cNvSpPr txBox="1"/>
          <p:nvPr/>
        </p:nvSpPr>
        <p:spPr>
          <a:xfrm>
            <a:off x="772357" y="4175307"/>
            <a:ext cx="4074851" cy="1477328"/>
          </a:xfrm>
          <a:prstGeom prst="rect">
            <a:avLst/>
          </a:prstGeom>
          <a:noFill/>
        </p:spPr>
        <p:txBody>
          <a:bodyPr wrap="square" rtlCol="0">
            <a:spAutoFit/>
          </a:bodyPr>
          <a:lstStyle/>
          <a:p>
            <a:r>
              <a:rPr lang="en-US" dirty="0"/>
              <a:t>Bill Wheeler, Deputy Administrator</a:t>
            </a:r>
          </a:p>
          <a:p>
            <a:r>
              <a:rPr lang="en-US" dirty="0"/>
              <a:t>Employment Relations Division</a:t>
            </a:r>
          </a:p>
          <a:p>
            <a:r>
              <a:rPr lang="en-US" dirty="0"/>
              <a:t>406.444.6541</a:t>
            </a:r>
          </a:p>
          <a:p>
            <a:r>
              <a:rPr lang="en-US" dirty="0">
                <a:hlinkClick r:id="rId2"/>
              </a:rPr>
              <a:t>bwheeler@mt.gov</a:t>
            </a:r>
            <a:r>
              <a:rPr lang="en-US" dirty="0"/>
              <a:t> </a:t>
            </a:r>
          </a:p>
          <a:p>
            <a:endParaRPr lang="en-US" dirty="0"/>
          </a:p>
        </p:txBody>
      </p:sp>
    </p:spTree>
    <p:extLst>
      <p:ext uri="{BB962C8B-B14F-4D97-AF65-F5344CB8AC3E}">
        <p14:creationId xmlns:p14="http://schemas.microsoft.com/office/powerpoint/2010/main" val="9199054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02FB5-3E34-4091-A8FF-A25DEDE75E6C}"/>
              </a:ext>
            </a:extLst>
          </p:cNvPr>
          <p:cNvSpPr>
            <a:spLocks noGrp="1"/>
          </p:cNvSpPr>
          <p:nvPr>
            <p:ph type="title"/>
          </p:nvPr>
        </p:nvSpPr>
        <p:spPr/>
        <p:txBody>
          <a:bodyPr/>
          <a:lstStyle/>
          <a:p>
            <a:r>
              <a:rPr lang="en-US" dirty="0"/>
              <a:t>Treating Physician in MT - defined</a:t>
            </a:r>
          </a:p>
        </p:txBody>
      </p:sp>
      <p:sp>
        <p:nvSpPr>
          <p:cNvPr id="3" name="Slide Number Placeholder 2">
            <a:extLst>
              <a:ext uri="{FF2B5EF4-FFF2-40B4-BE49-F238E27FC236}">
                <a16:creationId xmlns:a16="http://schemas.microsoft.com/office/drawing/2014/main" id="{FE26A1B9-1EB3-4553-9D2E-9AA3D02AA5F4}"/>
              </a:ext>
            </a:extLst>
          </p:cNvPr>
          <p:cNvSpPr>
            <a:spLocks noGrp="1"/>
          </p:cNvSpPr>
          <p:nvPr>
            <p:ph type="sldNum" sz="quarter" idx="4"/>
          </p:nvPr>
        </p:nvSpPr>
        <p:spPr/>
        <p:txBody>
          <a:bodyPr/>
          <a:lstStyle/>
          <a:p>
            <a:r>
              <a:rPr lang="en-US" dirty="0"/>
              <a:t>Page </a:t>
            </a:r>
            <a:fld id="{5B1F56CA-8A84-43E9-B219-4D94BA1E6BE1}" type="slidenum">
              <a:rPr lang="en-US" smtClean="0"/>
              <a:pPr/>
              <a:t>2</a:t>
            </a:fld>
            <a:endParaRPr lang="en-US" dirty="0"/>
          </a:p>
        </p:txBody>
      </p:sp>
      <p:pic>
        <p:nvPicPr>
          <p:cNvPr id="4" name="Picture 3">
            <a:extLst>
              <a:ext uri="{FF2B5EF4-FFF2-40B4-BE49-F238E27FC236}">
                <a16:creationId xmlns:a16="http://schemas.microsoft.com/office/drawing/2014/main" id="{5EFC09D0-C89D-4A47-9E17-D4AD47FE1F79}"/>
              </a:ext>
            </a:extLst>
          </p:cNvPr>
          <p:cNvPicPr>
            <a:picLocks noChangeAspect="1"/>
          </p:cNvPicPr>
          <p:nvPr/>
        </p:nvPicPr>
        <p:blipFill>
          <a:blip r:embed="rId2"/>
          <a:stretch>
            <a:fillRect/>
          </a:stretch>
        </p:blipFill>
        <p:spPr>
          <a:xfrm>
            <a:off x="612605" y="1421259"/>
            <a:ext cx="7705725" cy="4743450"/>
          </a:xfrm>
          <a:prstGeom prst="rect">
            <a:avLst/>
          </a:prstGeom>
        </p:spPr>
      </p:pic>
    </p:spTree>
    <p:extLst>
      <p:ext uri="{BB962C8B-B14F-4D97-AF65-F5344CB8AC3E}">
        <p14:creationId xmlns:p14="http://schemas.microsoft.com/office/powerpoint/2010/main" val="20914877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6CAE7-4EAE-41EE-BE6F-E2D32AF4FA57}"/>
              </a:ext>
            </a:extLst>
          </p:cNvPr>
          <p:cNvSpPr>
            <a:spLocks noGrp="1"/>
          </p:cNvSpPr>
          <p:nvPr>
            <p:ph type="title"/>
          </p:nvPr>
        </p:nvSpPr>
        <p:spPr/>
        <p:txBody>
          <a:bodyPr/>
          <a:lstStyle/>
          <a:p>
            <a:r>
              <a:rPr lang="en-US" dirty="0"/>
              <a:t>J2J - Responses</a:t>
            </a:r>
          </a:p>
        </p:txBody>
      </p:sp>
      <p:sp>
        <p:nvSpPr>
          <p:cNvPr id="3" name="Slide Number Placeholder 2">
            <a:extLst>
              <a:ext uri="{FF2B5EF4-FFF2-40B4-BE49-F238E27FC236}">
                <a16:creationId xmlns:a16="http://schemas.microsoft.com/office/drawing/2014/main" id="{5B723921-A670-49BF-AFBF-B9FC0A68D7B0}"/>
              </a:ext>
            </a:extLst>
          </p:cNvPr>
          <p:cNvSpPr>
            <a:spLocks noGrp="1"/>
          </p:cNvSpPr>
          <p:nvPr>
            <p:ph type="sldNum" sz="quarter" idx="4"/>
          </p:nvPr>
        </p:nvSpPr>
        <p:spPr/>
        <p:txBody>
          <a:bodyPr/>
          <a:lstStyle/>
          <a:p>
            <a:r>
              <a:rPr lang="en-US" dirty="0"/>
              <a:t>Page </a:t>
            </a:r>
            <a:fld id="{5B1F56CA-8A84-43E9-B219-4D94BA1E6BE1}" type="slidenum">
              <a:rPr lang="en-US" smtClean="0"/>
              <a:pPr/>
              <a:t>3</a:t>
            </a:fld>
            <a:endParaRPr lang="en-US" dirty="0"/>
          </a:p>
        </p:txBody>
      </p:sp>
      <p:graphicFrame>
        <p:nvGraphicFramePr>
          <p:cNvPr id="4" name="Table 3">
            <a:extLst>
              <a:ext uri="{FF2B5EF4-FFF2-40B4-BE49-F238E27FC236}">
                <a16:creationId xmlns:a16="http://schemas.microsoft.com/office/drawing/2014/main" id="{5CF45CCD-C2EA-4ACB-81B9-1F5EAEED4617}"/>
              </a:ext>
            </a:extLst>
          </p:cNvPr>
          <p:cNvGraphicFramePr>
            <a:graphicFrameLocks noGrp="1"/>
          </p:cNvGraphicFramePr>
          <p:nvPr>
            <p:extLst>
              <p:ext uri="{D42A27DB-BD31-4B8C-83A1-F6EECF244321}">
                <p14:modId xmlns:p14="http://schemas.microsoft.com/office/powerpoint/2010/main" val="4255100156"/>
              </p:ext>
            </p:extLst>
          </p:nvPr>
        </p:nvGraphicFramePr>
        <p:xfrm>
          <a:off x="1621672" y="1064595"/>
          <a:ext cx="5720162" cy="5127939"/>
        </p:xfrm>
        <a:graphic>
          <a:graphicData uri="http://schemas.openxmlformats.org/drawingml/2006/table">
            <a:tbl>
              <a:tblPr firstRow="1" firstCol="1" bandRow="1">
                <a:tableStyleId>{5C22544A-7EE6-4342-B048-85BDC9FD1C3A}</a:tableStyleId>
              </a:tblPr>
              <a:tblGrid>
                <a:gridCol w="1884071">
                  <a:extLst>
                    <a:ext uri="{9D8B030D-6E8A-4147-A177-3AD203B41FA5}">
                      <a16:colId xmlns:a16="http://schemas.microsoft.com/office/drawing/2014/main" val="3980589286"/>
                    </a:ext>
                  </a:extLst>
                </a:gridCol>
                <a:gridCol w="1945843">
                  <a:extLst>
                    <a:ext uri="{9D8B030D-6E8A-4147-A177-3AD203B41FA5}">
                      <a16:colId xmlns:a16="http://schemas.microsoft.com/office/drawing/2014/main" val="1451272902"/>
                    </a:ext>
                  </a:extLst>
                </a:gridCol>
                <a:gridCol w="1890248">
                  <a:extLst>
                    <a:ext uri="{9D8B030D-6E8A-4147-A177-3AD203B41FA5}">
                      <a16:colId xmlns:a16="http://schemas.microsoft.com/office/drawing/2014/main" val="3274603434"/>
                    </a:ext>
                  </a:extLst>
                </a:gridCol>
              </a:tblGrid>
              <a:tr h="569771">
                <a:tc>
                  <a:txBody>
                    <a:bodyPr/>
                    <a:lstStyle/>
                    <a:p>
                      <a:pPr marL="0" marR="0" algn="ctr">
                        <a:lnSpc>
                          <a:spcPct val="107000"/>
                        </a:lnSpc>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u="sng" dirty="0">
                          <a:effectLst/>
                        </a:rPr>
                        <a:t>Licensure Required</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u="sng" dirty="0">
                          <a:effectLst/>
                        </a:rPr>
                        <a:t>Admitting Privileges Required</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extLst>
                  <a:ext uri="{0D108BD9-81ED-4DB2-BD59-A6C34878D82A}">
                    <a16:rowId xmlns:a16="http://schemas.microsoft.com/office/drawing/2014/main" val="2780858103"/>
                  </a:ext>
                </a:extLst>
              </a:tr>
              <a:tr h="569771">
                <a:tc>
                  <a:txBody>
                    <a:bodyPr/>
                    <a:lstStyle/>
                    <a:p>
                      <a:pPr marL="0" marR="0" algn="ctr">
                        <a:lnSpc>
                          <a:spcPct val="107000"/>
                        </a:lnSpc>
                        <a:spcBef>
                          <a:spcPts val="0"/>
                        </a:spcBef>
                        <a:spcAft>
                          <a:spcPts val="0"/>
                        </a:spcAft>
                      </a:pPr>
                      <a:r>
                        <a:rPr lang="en-US" sz="1000" dirty="0">
                          <a:effectLst/>
                        </a:rPr>
                        <a:t>Montana</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Yes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Required</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extLst>
                  <a:ext uri="{0D108BD9-81ED-4DB2-BD59-A6C34878D82A}">
                    <a16:rowId xmlns:a16="http://schemas.microsoft.com/office/drawing/2014/main" val="1381059824"/>
                  </a:ext>
                </a:extLst>
              </a:tr>
              <a:tr h="569771">
                <a:tc>
                  <a:txBody>
                    <a:bodyPr/>
                    <a:lstStyle/>
                    <a:p>
                      <a:pPr marL="0" marR="0" algn="ctr">
                        <a:lnSpc>
                          <a:spcPct val="107000"/>
                        </a:lnSpc>
                        <a:spcBef>
                          <a:spcPts val="0"/>
                        </a:spcBef>
                        <a:spcAft>
                          <a:spcPts val="0"/>
                        </a:spcAft>
                      </a:pPr>
                      <a:r>
                        <a:rPr lang="en-US" sz="1000" dirty="0">
                          <a:effectLst/>
                        </a:rPr>
                        <a:t>Oregon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Yes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No</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extLst>
                  <a:ext uri="{0D108BD9-81ED-4DB2-BD59-A6C34878D82A}">
                    <a16:rowId xmlns:a16="http://schemas.microsoft.com/office/drawing/2014/main" val="2322085740"/>
                  </a:ext>
                </a:extLst>
              </a:tr>
              <a:tr h="569771">
                <a:tc>
                  <a:txBody>
                    <a:bodyPr/>
                    <a:lstStyle/>
                    <a:p>
                      <a:pPr marL="0" marR="0" algn="ctr">
                        <a:lnSpc>
                          <a:spcPct val="107000"/>
                        </a:lnSpc>
                        <a:spcBef>
                          <a:spcPts val="0"/>
                        </a:spcBef>
                        <a:spcAft>
                          <a:spcPts val="0"/>
                        </a:spcAft>
                      </a:pPr>
                      <a:r>
                        <a:rPr lang="en-US" sz="1000" dirty="0">
                          <a:effectLst/>
                        </a:rPr>
                        <a:t>Washington</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Yes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Not having Clinical/Admitting Privileges denied</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extLst>
                  <a:ext uri="{0D108BD9-81ED-4DB2-BD59-A6C34878D82A}">
                    <a16:rowId xmlns:a16="http://schemas.microsoft.com/office/drawing/2014/main" val="1407163912"/>
                  </a:ext>
                </a:extLst>
              </a:tr>
              <a:tr h="569771">
                <a:tc>
                  <a:txBody>
                    <a:bodyPr/>
                    <a:lstStyle/>
                    <a:p>
                      <a:pPr marL="0" marR="0" algn="ctr">
                        <a:lnSpc>
                          <a:spcPct val="107000"/>
                        </a:lnSpc>
                        <a:spcBef>
                          <a:spcPts val="0"/>
                        </a:spcBef>
                        <a:spcAft>
                          <a:spcPts val="0"/>
                        </a:spcAft>
                      </a:pPr>
                      <a:r>
                        <a:rPr lang="en-US" sz="1000" dirty="0">
                          <a:effectLst/>
                        </a:rPr>
                        <a:t>New York</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Physicians Required to be Authorized by NYS Workers' Compensation Board</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Not required for authorization</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extLst>
                  <a:ext uri="{0D108BD9-81ED-4DB2-BD59-A6C34878D82A}">
                    <a16:rowId xmlns:a16="http://schemas.microsoft.com/office/drawing/2014/main" val="1133217877"/>
                  </a:ext>
                </a:extLst>
              </a:tr>
              <a:tr h="569771">
                <a:tc>
                  <a:txBody>
                    <a:bodyPr/>
                    <a:lstStyle/>
                    <a:p>
                      <a:pPr marL="0" marR="0" algn="ctr">
                        <a:lnSpc>
                          <a:spcPct val="107000"/>
                        </a:lnSpc>
                        <a:spcBef>
                          <a:spcPts val="0"/>
                        </a:spcBef>
                        <a:spcAft>
                          <a:spcPts val="0"/>
                        </a:spcAft>
                      </a:pPr>
                      <a:r>
                        <a:rPr lang="en-US" sz="1000" dirty="0">
                          <a:effectLst/>
                        </a:rPr>
                        <a:t>Tennessee</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Yes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Not Required  </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extLst>
                  <a:ext uri="{0D108BD9-81ED-4DB2-BD59-A6C34878D82A}">
                    <a16:rowId xmlns:a16="http://schemas.microsoft.com/office/drawing/2014/main" val="3963217333"/>
                  </a:ext>
                </a:extLst>
              </a:tr>
              <a:tr h="569771">
                <a:tc>
                  <a:txBody>
                    <a:bodyPr/>
                    <a:lstStyle/>
                    <a:p>
                      <a:pPr marL="0" marR="0" algn="ctr">
                        <a:lnSpc>
                          <a:spcPct val="107000"/>
                        </a:lnSpc>
                        <a:spcBef>
                          <a:spcPts val="0"/>
                        </a:spcBef>
                        <a:spcAft>
                          <a:spcPts val="0"/>
                        </a:spcAft>
                      </a:pPr>
                      <a:r>
                        <a:rPr lang="en-US" sz="1000" dirty="0">
                          <a:effectLst/>
                        </a:rPr>
                        <a:t>Nevada</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Yes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Have not lost staff privileges at any hospital</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extLst>
                  <a:ext uri="{0D108BD9-81ED-4DB2-BD59-A6C34878D82A}">
                    <a16:rowId xmlns:a16="http://schemas.microsoft.com/office/drawing/2014/main" val="2809486820"/>
                  </a:ext>
                </a:extLst>
              </a:tr>
              <a:tr h="569771">
                <a:tc>
                  <a:txBody>
                    <a:bodyPr/>
                    <a:lstStyle/>
                    <a:p>
                      <a:pPr marL="0" marR="0" algn="ctr">
                        <a:lnSpc>
                          <a:spcPct val="107000"/>
                        </a:lnSpc>
                        <a:spcBef>
                          <a:spcPts val="0"/>
                        </a:spcBef>
                        <a:spcAft>
                          <a:spcPts val="0"/>
                        </a:spcAft>
                      </a:pPr>
                      <a:r>
                        <a:rPr lang="en-US" sz="1000" dirty="0">
                          <a:effectLst/>
                        </a:rPr>
                        <a:t>Alaska</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Yes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No</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extLst>
                  <a:ext uri="{0D108BD9-81ED-4DB2-BD59-A6C34878D82A}">
                    <a16:rowId xmlns:a16="http://schemas.microsoft.com/office/drawing/2014/main" val="2266743301"/>
                  </a:ext>
                </a:extLst>
              </a:tr>
              <a:tr h="569771">
                <a:tc>
                  <a:txBody>
                    <a:bodyPr/>
                    <a:lstStyle/>
                    <a:p>
                      <a:pPr marL="0" marR="0" algn="ctr">
                        <a:lnSpc>
                          <a:spcPct val="107000"/>
                        </a:lnSpc>
                        <a:spcBef>
                          <a:spcPts val="0"/>
                        </a:spcBef>
                        <a:spcAft>
                          <a:spcPts val="0"/>
                        </a:spcAft>
                      </a:pPr>
                      <a:r>
                        <a:rPr lang="en-US" sz="1000" dirty="0">
                          <a:effectLst/>
                        </a:rPr>
                        <a:t>Idaho</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Yes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tc>
                  <a:txBody>
                    <a:bodyPr/>
                    <a:lstStyle/>
                    <a:p>
                      <a:pPr marL="0" marR="0" algn="ctr">
                        <a:lnSpc>
                          <a:spcPct val="107000"/>
                        </a:lnSpc>
                        <a:spcBef>
                          <a:spcPts val="0"/>
                        </a:spcBef>
                        <a:spcAft>
                          <a:spcPts val="0"/>
                        </a:spcAft>
                      </a:pPr>
                      <a:r>
                        <a:rPr lang="en-US" sz="1000" dirty="0">
                          <a:effectLst/>
                        </a:rPr>
                        <a:t>No</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59432" marR="59432" marT="0" marB="0" anchor="ctr"/>
                </a:tc>
                <a:extLst>
                  <a:ext uri="{0D108BD9-81ED-4DB2-BD59-A6C34878D82A}">
                    <a16:rowId xmlns:a16="http://schemas.microsoft.com/office/drawing/2014/main" val="1876175522"/>
                  </a:ext>
                </a:extLst>
              </a:tr>
            </a:tbl>
          </a:graphicData>
        </a:graphic>
      </p:graphicFrame>
      <p:sp>
        <p:nvSpPr>
          <p:cNvPr id="5" name="Oval 4">
            <a:extLst>
              <a:ext uri="{FF2B5EF4-FFF2-40B4-BE49-F238E27FC236}">
                <a16:creationId xmlns:a16="http://schemas.microsoft.com/office/drawing/2014/main" id="{928185E9-8434-41D7-8C06-79F5DF0382A8}"/>
              </a:ext>
            </a:extLst>
          </p:cNvPr>
          <p:cNvSpPr/>
          <p:nvPr/>
        </p:nvSpPr>
        <p:spPr>
          <a:xfrm>
            <a:off x="5797118" y="1651247"/>
            <a:ext cx="1171853" cy="51490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1106721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0AF59E-AF50-44B9-B465-8633BDEE1389}"/>
              </a:ext>
            </a:extLst>
          </p:cNvPr>
          <p:cNvSpPr>
            <a:spLocks noGrp="1"/>
          </p:cNvSpPr>
          <p:nvPr>
            <p:ph type="title"/>
          </p:nvPr>
        </p:nvSpPr>
        <p:spPr/>
        <p:txBody>
          <a:bodyPr/>
          <a:lstStyle/>
          <a:p>
            <a:r>
              <a:rPr lang="en-US" dirty="0"/>
              <a:t>St. Patrick’s - Missoula</a:t>
            </a:r>
          </a:p>
        </p:txBody>
      </p:sp>
      <p:sp>
        <p:nvSpPr>
          <p:cNvPr id="3" name="Slide Number Placeholder 2">
            <a:extLst>
              <a:ext uri="{FF2B5EF4-FFF2-40B4-BE49-F238E27FC236}">
                <a16:creationId xmlns:a16="http://schemas.microsoft.com/office/drawing/2014/main" id="{B2DE023E-80E5-4ED3-9936-4D753DB95CC4}"/>
              </a:ext>
            </a:extLst>
          </p:cNvPr>
          <p:cNvSpPr>
            <a:spLocks noGrp="1"/>
          </p:cNvSpPr>
          <p:nvPr>
            <p:ph type="sldNum" sz="quarter" idx="4"/>
          </p:nvPr>
        </p:nvSpPr>
        <p:spPr/>
        <p:txBody>
          <a:bodyPr/>
          <a:lstStyle/>
          <a:p>
            <a:r>
              <a:rPr lang="en-US" dirty="0"/>
              <a:t>Page </a:t>
            </a:r>
            <a:fld id="{5B1F56CA-8A84-43E9-B219-4D94BA1E6BE1}" type="slidenum">
              <a:rPr lang="en-US" smtClean="0"/>
              <a:pPr/>
              <a:t>4</a:t>
            </a:fld>
            <a:endParaRPr lang="en-US" dirty="0"/>
          </a:p>
        </p:txBody>
      </p:sp>
      <p:graphicFrame>
        <p:nvGraphicFramePr>
          <p:cNvPr id="4" name="Table 3">
            <a:extLst>
              <a:ext uri="{FF2B5EF4-FFF2-40B4-BE49-F238E27FC236}">
                <a16:creationId xmlns:a16="http://schemas.microsoft.com/office/drawing/2014/main" id="{4CC2E596-91F1-499A-ACBC-CDE2A7369222}"/>
              </a:ext>
            </a:extLst>
          </p:cNvPr>
          <p:cNvGraphicFramePr>
            <a:graphicFrameLocks noGrp="1"/>
          </p:cNvGraphicFramePr>
          <p:nvPr>
            <p:extLst>
              <p:ext uri="{D42A27DB-BD31-4B8C-83A1-F6EECF244321}">
                <p14:modId xmlns:p14="http://schemas.microsoft.com/office/powerpoint/2010/main" val="2662293896"/>
              </p:ext>
            </p:extLst>
          </p:nvPr>
        </p:nvGraphicFramePr>
        <p:xfrm>
          <a:off x="861134" y="1340528"/>
          <a:ext cx="7581530" cy="4350058"/>
        </p:xfrm>
        <a:graphic>
          <a:graphicData uri="http://schemas.openxmlformats.org/drawingml/2006/table">
            <a:tbl>
              <a:tblPr firstRow="1" firstCol="1" bandRow="1">
                <a:tableStyleId>{5C22544A-7EE6-4342-B048-85BDC9FD1C3A}</a:tableStyleId>
              </a:tblPr>
              <a:tblGrid>
                <a:gridCol w="3790765">
                  <a:extLst>
                    <a:ext uri="{9D8B030D-6E8A-4147-A177-3AD203B41FA5}">
                      <a16:colId xmlns:a16="http://schemas.microsoft.com/office/drawing/2014/main" val="3485657303"/>
                    </a:ext>
                  </a:extLst>
                </a:gridCol>
                <a:gridCol w="3790765">
                  <a:extLst>
                    <a:ext uri="{9D8B030D-6E8A-4147-A177-3AD203B41FA5}">
                      <a16:colId xmlns:a16="http://schemas.microsoft.com/office/drawing/2014/main" val="1870582405"/>
                    </a:ext>
                  </a:extLst>
                </a:gridCol>
              </a:tblGrid>
              <a:tr h="393659">
                <a:tc>
                  <a:txBody>
                    <a:bodyPr/>
                    <a:lstStyle/>
                    <a:p>
                      <a:pPr marL="0" marR="0" algn="ctr">
                        <a:lnSpc>
                          <a:spcPct val="115000"/>
                        </a:lnSpc>
                        <a:spcBef>
                          <a:spcPts val="0"/>
                        </a:spcBef>
                        <a:spcAft>
                          <a:spcPts val="0"/>
                        </a:spcAft>
                      </a:pPr>
                      <a:r>
                        <a:rPr lang="en-US" sz="1400" dirty="0">
                          <a:effectLst/>
                        </a:rPr>
                        <a:t>AFFILIATE STATUS*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15000"/>
                        </a:lnSpc>
                        <a:spcBef>
                          <a:spcPts val="0"/>
                        </a:spcBef>
                        <a:spcAft>
                          <a:spcPts val="0"/>
                        </a:spcAft>
                      </a:pPr>
                      <a:r>
                        <a:rPr lang="en-US" sz="1100" dirty="0">
                          <a:effectLst/>
                        </a:rPr>
                        <a:t> </a:t>
                      </a:r>
                      <a:r>
                        <a:rPr lang="en-US" sz="1400" dirty="0">
                          <a:effectLst/>
                        </a:rPr>
                        <a:t>ACTIVE STATUS (ADMITTING)</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782852756"/>
                  </a:ext>
                </a:extLst>
              </a:tr>
              <a:tr h="3956399">
                <a:tc>
                  <a:txBody>
                    <a:bodyPr/>
                    <a:lstStyle/>
                    <a:p>
                      <a:pPr marL="342900" marR="0" lvl="0" indent="-342900">
                        <a:lnSpc>
                          <a:spcPct val="115000"/>
                        </a:lnSpc>
                        <a:spcBef>
                          <a:spcPts val="0"/>
                        </a:spcBef>
                        <a:spcAft>
                          <a:spcPts val="0"/>
                        </a:spcAft>
                        <a:buSzPts val="800"/>
                        <a:buFont typeface="Symbol" panose="05050102010706020507" pitchFamily="18" charset="2"/>
                        <a:buChar char=""/>
                      </a:pPr>
                      <a:r>
                        <a:rPr lang="en-US" sz="1400" dirty="0">
                          <a:effectLst/>
                        </a:rPr>
                        <a:t>Maintain a valid MT state license </a:t>
                      </a:r>
                    </a:p>
                    <a:p>
                      <a:pPr marL="342900" marR="0" lvl="0" indent="-342900">
                        <a:lnSpc>
                          <a:spcPct val="115000"/>
                        </a:lnSpc>
                        <a:spcBef>
                          <a:spcPts val="0"/>
                        </a:spcBef>
                        <a:spcAft>
                          <a:spcPts val="0"/>
                        </a:spcAft>
                        <a:buSzPts val="800"/>
                        <a:buFont typeface="Symbol" panose="05050102010706020507" pitchFamily="18" charset="2"/>
                        <a:buChar char=""/>
                      </a:pPr>
                      <a:r>
                        <a:rPr lang="en-US" sz="1400" dirty="0">
                          <a:effectLst/>
                        </a:rPr>
                        <a:t>Meet all requirements for initial appointment to Medical Staff, except for Board eligibility or certification </a:t>
                      </a:r>
                    </a:p>
                    <a:p>
                      <a:pPr marL="342900" marR="0" lvl="0" indent="-342900">
                        <a:lnSpc>
                          <a:spcPct val="115000"/>
                        </a:lnSpc>
                        <a:spcBef>
                          <a:spcPts val="0"/>
                        </a:spcBef>
                        <a:spcAft>
                          <a:spcPts val="0"/>
                        </a:spcAft>
                        <a:buSzPts val="800"/>
                        <a:buFont typeface="Symbol" panose="05050102010706020507" pitchFamily="18" charset="2"/>
                        <a:buChar char=""/>
                      </a:pPr>
                      <a:r>
                        <a:rPr lang="en-US" sz="1400" dirty="0">
                          <a:effectLst/>
                        </a:rPr>
                        <a:t>Meet reappointment requirements which must include National Practitioner Database query, two peer evaluations</a:t>
                      </a:r>
                    </a:p>
                    <a:p>
                      <a:pPr marL="342900" marR="0" lvl="0" indent="-342900">
                        <a:lnSpc>
                          <a:spcPct val="115000"/>
                        </a:lnSpc>
                        <a:spcBef>
                          <a:spcPts val="0"/>
                        </a:spcBef>
                        <a:spcAft>
                          <a:spcPts val="0"/>
                        </a:spcAft>
                        <a:buSzPts val="800"/>
                        <a:buFont typeface="Symbol" panose="05050102010706020507" pitchFamily="18" charset="2"/>
                        <a:buChar char=""/>
                      </a:pPr>
                      <a:r>
                        <a:rPr lang="en-US" sz="1400" dirty="0">
                          <a:effectLst/>
                        </a:rPr>
                        <a:t>Granted Affiliate Category Membership by the Board following review of a recommendation by the Executive Committee </a:t>
                      </a:r>
                    </a:p>
                    <a:p>
                      <a:pPr marL="342900" marR="0" lvl="0" indent="-342900">
                        <a:lnSpc>
                          <a:spcPct val="115000"/>
                        </a:lnSpc>
                        <a:spcBef>
                          <a:spcPts val="0"/>
                        </a:spcBef>
                        <a:spcAft>
                          <a:spcPts val="0"/>
                        </a:spcAft>
                        <a:buSzPts val="800"/>
                        <a:buFont typeface="Symbol" panose="05050102010706020507" pitchFamily="18" charset="2"/>
                        <a:buChar char=""/>
                      </a:pPr>
                      <a:r>
                        <a:rPr lang="en-US" sz="1400" dirty="0">
                          <a:effectLst/>
                        </a:rPr>
                        <a:t>Agree to accept patients discharged from SPH who have no identified physician for medically necessary f/u</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342900" marR="0" lvl="0" indent="-342900">
                        <a:lnSpc>
                          <a:spcPct val="115000"/>
                        </a:lnSpc>
                        <a:spcBef>
                          <a:spcPts val="0"/>
                        </a:spcBef>
                        <a:spcAft>
                          <a:spcPts val="0"/>
                        </a:spcAft>
                        <a:buSzPts val="800"/>
                        <a:buFont typeface="Symbol" panose="05050102010706020507" pitchFamily="18" charset="2"/>
                        <a:buChar char=""/>
                      </a:pPr>
                      <a:r>
                        <a:rPr lang="en-US" sz="1400" dirty="0">
                          <a:effectLst/>
                        </a:rPr>
                        <a:t>Documentation of inpatient hospital experience within the past two years</a:t>
                      </a:r>
                    </a:p>
                    <a:p>
                      <a:pPr marL="342900" marR="0" lvl="0" indent="-342900">
                        <a:lnSpc>
                          <a:spcPct val="115000"/>
                        </a:lnSpc>
                        <a:spcBef>
                          <a:spcPts val="0"/>
                        </a:spcBef>
                        <a:spcAft>
                          <a:spcPts val="0"/>
                        </a:spcAft>
                        <a:buSzPts val="800"/>
                        <a:buFont typeface="Symbol" panose="05050102010706020507" pitchFamily="18" charset="2"/>
                        <a:buChar char=""/>
                      </a:pPr>
                      <a:r>
                        <a:rPr lang="en-US" sz="1400" dirty="0">
                          <a:effectLst/>
                        </a:rPr>
                        <a:t>Regularly admits patients, or otherwise is regularly involved in the care of hospitalized patients (at least 24 patient contacts for each 12-month period).</a:t>
                      </a:r>
                    </a:p>
                    <a:p>
                      <a:pPr marL="342900" marR="0" lvl="0" indent="-342900">
                        <a:lnSpc>
                          <a:spcPct val="115000"/>
                        </a:lnSpc>
                        <a:spcBef>
                          <a:spcPts val="0"/>
                        </a:spcBef>
                        <a:spcAft>
                          <a:spcPts val="0"/>
                        </a:spcAft>
                        <a:buSzPts val="800"/>
                        <a:buFont typeface="Symbol" panose="05050102010706020507" pitchFamily="18" charset="2"/>
                        <a:buChar char=""/>
                      </a:pPr>
                      <a:r>
                        <a:rPr lang="en-US" sz="1400" dirty="0">
                          <a:effectLst/>
                        </a:rPr>
                        <a:t>Admission of patients consistently over a two-year period for maintenance of privileges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91144509"/>
                  </a:ext>
                </a:extLst>
              </a:tr>
            </a:tbl>
          </a:graphicData>
        </a:graphic>
      </p:graphicFrame>
    </p:spTree>
    <p:extLst>
      <p:ext uri="{BB962C8B-B14F-4D97-AF65-F5344CB8AC3E}">
        <p14:creationId xmlns:p14="http://schemas.microsoft.com/office/powerpoint/2010/main" val="32431226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8F2CC-FC7B-461C-8F77-E4A311C4037C}"/>
              </a:ext>
            </a:extLst>
          </p:cNvPr>
          <p:cNvSpPr>
            <a:spLocks noGrp="1"/>
          </p:cNvSpPr>
          <p:nvPr>
            <p:ph type="title"/>
          </p:nvPr>
        </p:nvSpPr>
        <p:spPr/>
        <p:txBody>
          <a:bodyPr/>
          <a:lstStyle/>
          <a:p>
            <a:r>
              <a:rPr lang="en-US" dirty="0"/>
              <a:t>St. Patrick’s - continued</a:t>
            </a:r>
          </a:p>
        </p:txBody>
      </p:sp>
      <p:sp>
        <p:nvSpPr>
          <p:cNvPr id="3" name="Slide Number Placeholder 2">
            <a:extLst>
              <a:ext uri="{FF2B5EF4-FFF2-40B4-BE49-F238E27FC236}">
                <a16:creationId xmlns:a16="http://schemas.microsoft.com/office/drawing/2014/main" id="{A6B1D529-3246-46B1-955D-660CD602AEDB}"/>
              </a:ext>
            </a:extLst>
          </p:cNvPr>
          <p:cNvSpPr>
            <a:spLocks noGrp="1"/>
          </p:cNvSpPr>
          <p:nvPr>
            <p:ph type="sldNum" sz="quarter" idx="4"/>
          </p:nvPr>
        </p:nvSpPr>
        <p:spPr/>
        <p:txBody>
          <a:bodyPr/>
          <a:lstStyle/>
          <a:p>
            <a:r>
              <a:rPr lang="en-US" dirty="0"/>
              <a:t>Page </a:t>
            </a:r>
            <a:fld id="{5B1F56CA-8A84-43E9-B219-4D94BA1E6BE1}" type="slidenum">
              <a:rPr lang="en-US" smtClean="0"/>
              <a:pPr/>
              <a:t>5</a:t>
            </a:fld>
            <a:endParaRPr lang="en-US" dirty="0"/>
          </a:p>
        </p:txBody>
      </p:sp>
      <p:graphicFrame>
        <p:nvGraphicFramePr>
          <p:cNvPr id="4" name="Table 3">
            <a:extLst>
              <a:ext uri="{FF2B5EF4-FFF2-40B4-BE49-F238E27FC236}">
                <a16:creationId xmlns:a16="http://schemas.microsoft.com/office/drawing/2014/main" id="{32C0E223-32E4-465B-8F19-CA7B3508F515}"/>
              </a:ext>
            </a:extLst>
          </p:cNvPr>
          <p:cNvGraphicFramePr>
            <a:graphicFrameLocks noGrp="1"/>
          </p:cNvGraphicFramePr>
          <p:nvPr>
            <p:extLst>
              <p:ext uri="{D42A27DB-BD31-4B8C-83A1-F6EECF244321}">
                <p14:modId xmlns:p14="http://schemas.microsoft.com/office/powerpoint/2010/main" val="1321111550"/>
              </p:ext>
            </p:extLst>
          </p:nvPr>
        </p:nvGraphicFramePr>
        <p:xfrm>
          <a:off x="457200" y="1518083"/>
          <a:ext cx="8145262" cy="3932806"/>
        </p:xfrm>
        <a:graphic>
          <a:graphicData uri="http://schemas.openxmlformats.org/drawingml/2006/table">
            <a:tbl>
              <a:tblPr firstRow="1" firstCol="1" bandRow="1">
                <a:tableStyleId>{5C22544A-7EE6-4342-B048-85BDC9FD1C3A}</a:tableStyleId>
              </a:tblPr>
              <a:tblGrid>
                <a:gridCol w="1546375">
                  <a:extLst>
                    <a:ext uri="{9D8B030D-6E8A-4147-A177-3AD203B41FA5}">
                      <a16:colId xmlns:a16="http://schemas.microsoft.com/office/drawing/2014/main" val="47553988"/>
                    </a:ext>
                  </a:extLst>
                </a:gridCol>
                <a:gridCol w="6598887">
                  <a:extLst>
                    <a:ext uri="{9D8B030D-6E8A-4147-A177-3AD203B41FA5}">
                      <a16:colId xmlns:a16="http://schemas.microsoft.com/office/drawing/2014/main" val="532190619"/>
                    </a:ext>
                  </a:extLst>
                </a:gridCol>
              </a:tblGrid>
              <a:tr h="3932806">
                <a:tc>
                  <a:txBody>
                    <a:bodyPr/>
                    <a:lstStyle/>
                    <a:p>
                      <a:pPr marL="0" marR="0">
                        <a:lnSpc>
                          <a:spcPct val="115000"/>
                        </a:lnSpc>
                        <a:spcBef>
                          <a:spcPts val="0"/>
                        </a:spcBef>
                        <a:spcAft>
                          <a:spcPts val="0"/>
                        </a:spcAft>
                      </a:pPr>
                      <a:r>
                        <a:rPr lang="en-US" sz="1400" dirty="0">
                          <a:effectLst/>
                        </a:rPr>
                        <a:t>Considerations for both categories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342900" marR="0" lvl="0" indent="-342900">
                        <a:lnSpc>
                          <a:spcPct val="115000"/>
                        </a:lnSpc>
                        <a:spcBef>
                          <a:spcPts val="0"/>
                        </a:spcBef>
                        <a:spcAft>
                          <a:spcPts val="0"/>
                        </a:spcAft>
                        <a:buSzPts val="800"/>
                        <a:buFont typeface="Symbol" panose="05050102010706020507" pitchFamily="18" charset="2"/>
                        <a:buChar char=""/>
                      </a:pPr>
                      <a:r>
                        <a:rPr lang="en-US" sz="1400" dirty="0">
                          <a:effectLst/>
                        </a:rPr>
                        <a:t>Education, training, experience, current competence, references, peer recommendations, information pertaining to the quality of care the individual provides, a query to the National Practitioner Data Bank, appropriateness of the privileges requested, and other relevant information. </a:t>
                      </a:r>
                    </a:p>
                    <a:p>
                      <a:pPr marL="342900" marR="0" lvl="0" indent="-342900">
                        <a:lnSpc>
                          <a:spcPct val="115000"/>
                        </a:lnSpc>
                        <a:spcBef>
                          <a:spcPts val="0"/>
                        </a:spcBef>
                        <a:spcAft>
                          <a:spcPts val="0"/>
                        </a:spcAft>
                        <a:buSzPts val="800"/>
                        <a:buFont typeface="Symbol" panose="05050102010706020507" pitchFamily="18" charset="2"/>
                        <a:buChar char=""/>
                      </a:pPr>
                      <a:r>
                        <a:rPr lang="en-US" sz="1400" dirty="0">
                          <a:effectLst/>
                        </a:rPr>
                        <a:t>Reviewed by the department chair, the Credential Committee, and the Executive Community who will forward a final recommendation to the Governing Body for approval.</a:t>
                      </a:r>
                    </a:p>
                    <a:p>
                      <a:pPr marL="342900" marR="0" lvl="0" indent="-342900">
                        <a:lnSpc>
                          <a:spcPct val="115000"/>
                        </a:lnSpc>
                        <a:spcBef>
                          <a:spcPts val="0"/>
                        </a:spcBef>
                        <a:spcAft>
                          <a:spcPts val="0"/>
                        </a:spcAft>
                        <a:buSzPts val="800"/>
                        <a:buFont typeface="Symbol" panose="05050102010706020507" pitchFamily="18" charset="2"/>
                        <a:buChar char=""/>
                      </a:pPr>
                      <a:r>
                        <a:rPr lang="en-US" sz="1400" dirty="0">
                          <a:effectLst/>
                        </a:rPr>
                        <a:t>Reappointment to medical staff and renewal of privileges must satisfy eligibility requirements including completion of medical records, completion of continuing medical education requirements, and continuous satisfaction of all qualifications and criteria for appointment and clinical privileges. </a:t>
                      </a:r>
                    </a:p>
                    <a:p>
                      <a:pPr marL="342900" marR="0" lvl="0" indent="-342900">
                        <a:lnSpc>
                          <a:spcPct val="115000"/>
                        </a:lnSpc>
                        <a:spcBef>
                          <a:spcPts val="0"/>
                        </a:spcBef>
                        <a:spcAft>
                          <a:spcPts val="0"/>
                        </a:spcAft>
                        <a:buSzPts val="800"/>
                        <a:buFont typeface="Symbol" panose="05050102010706020507" pitchFamily="18" charset="2"/>
                        <a:buChar char=""/>
                      </a:pPr>
                      <a:r>
                        <a:rPr lang="en-US" sz="1400" dirty="0">
                          <a:effectLst/>
                        </a:rPr>
                        <a:t>Member must have had sufficient verifiable patient contacts to enable the assessment of current clinical judgement and competence for the privileges requested.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311573069"/>
                  </a:ext>
                </a:extLst>
              </a:tr>
            </a:tbl>
          </a:graphicData>
        </a:graphic>
      </p:graphicFrame>
    </p:spTree>
    <p:extLst>
      <p:ext uri="{BB962C8B-B14F-4D97-AF65-F5344CB8AC3E}">
        <p14:creationId xmlns:p14="http://schemas.microsoft.com/office/powerpoint/2010/main" val="30756933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069AC-7A32-4174-809D-F25EE1EFC583}"/>
              </a:ext>
            </a:extLst>
          </p:cNvPr>
          <p:cNvSpPr>
            <a:spLocks noGrp="1"/>
          </p:cNvSpPr>
          <p:nvPr>
            <p:ph type="title"/>
          </p:nvPr>
        </p:nvSpPr>
        <p:spPr/>
        <p:txBody>
          <a:bodyPr/>
          <a:lstStyle/>
          <a:p>
            <a:r>
              <a:rPr lang="en-US" dirty="0"/>
              <a:t>St. James - Butte</a:t>
            </a:r>
          </a:p>
        </p:txBody>
      </p:sp>
      <p:sp>
        <p:nvSpPr>
          <p:cNvPr id="3" name="Content Placeholder 2">
            <a:extLst>
              <a:ext uri="{FF2B5EF4-FFF2-40B4-BE49-F238E27FC236}">
                <a16:creationId xmlns:a16="http://schemas.microsoft.com/office/drawing/2014/main" id="{634A17B6-315F-47D1-B98E-51E277D97D06}"/>
              </a:ext>
            </a:extLst>
          </p:cNvPr>
          <p:cNvSpPr>
            <a:spLocks noGrp="1"/>
          </p:cNvSpPr>
          <p:nvPr>
            <p:ph idx="1"/>
          </p:nvPr>
        </p:nvSpPr>
        <p:spPr/>
        <p:txBody>
          <a:bodyPr/>
          <a:lstStyle/>
          <a:p>
            <a:pPr marL="342900" indent="-342900">
              <a:buFont typeface="Arial" panose="020B0604020202020204" pitchFamily="34" charset="0"/>
              <a:buChar char="•"/>
            </a:pPr>
            <a:r>
              <a:rPr lang="en-US" dirty="0"/>
              <a:t>Active (Admitting)</a:t>
            </a:r>
          </a:p>
          <a:p>
            <a:pPr marL="342900" indent="-342900">
              <a:buFont typeface="Arial" panose="020B0604020202020204" pitchFamily="34" charset="0"/>
              <a:buChar char="•"/>
            </a:pPr>
            <a:r>
              <a:rPr lang="en-US" dirty="0"/>
              <a:t>Courtesy –</a:t>
            </a:r>
          </a:p>
          <a:p>
            <a:pPr marL="800100" lvl="1" indent="-342900"/>
            <a:r>
              <a:rPr lang="en-US" dirty="0"/>
              <a:t>Qualifies as Active but only occasionally admits</a:t>
            </a:r>
          </a:p>
          <a:p>
            <a:pPr marL="342900" indent="-342900">
              <a:buFont typeface="Arial" panose="020B0604020202020204" pitchFamily="34" charset="0"/>
              <a:buChar char="•"/>
            </a:pPr>
            <a:r>
              <a:rPr lang="en-US" dirty="0"/>
              <a:t>Consulting –</a:t>
            </a:r>
          </a:p>
          <a:p>
            <a:pPr marL="800100" lvl="1" indent="-342900"/>
            <a:r>
              <a:rPr lang="en-US" dirty="0"/>
              <a:t>Does not have  admitting privileges </a:t>
            </a:r>
          </a:p>
          <a:p>
            <a:pPr marL="800100" lvl="1" indent="-342900"/>
            <a:r>
              <a:rPr lang="en-US" dirty="0"/>
              <a:t>Is involved in diagnosis and treatment of inpatients</a:t>
            </a:r>
          </a:p>
          <a:p>
            <a:pPr marL="342900" indent="-342900">
              <a:buFont typeface="Arial" panose="020B0604020202020204" pitchFamily="34" charset="0"/>
              <a:buChar char="•"/>
            </a:pPr>
            <a:r>
              <a:rPr lang="en-US" dirty="0"/>
              <a:t>Affiliate – </a:t>
            </a:r>
          </a:p>
          <a:p>
            <a:pPr marL="800100" lvl="1" indent="-342900"/>
            <a:r>
              <a:rPr lang="en-US" dirty="0"/>
              <a:t>Satisfies the general requirements</a:t>
            </a:r>
          </a:p>
          <a:p>
            <a:pPr marL="800100" lvl="1" indent="-342900"/>
            <a:r>
              <a:rPr lang="en-US" dirty="0"/>
              <a:t>Doesn’t wish to establish a practice</a:t>
            </a:r>
          </a:p>
          <a:p>
            <a:pPr marL="342900" indent="-342900">
              <a:buFont typeface="Arial" panose="020B0604020202020204" pitchFamily="34" charset="0"/>
              <a:buChar char="•"/>
            </a:pPr>
            <a:r>
              <a:rPr lang="en-US" dirty="0"/>
              <a:t>Visiting –</a:t>
            </a:r>
          </a:p>
          <a:p>
            <a:pPr marL="342900" indent="-342900">
              <a:buFont typeface="Arial" panose="020B0604020202020204" pitchFamily="34" charset="0"/>
              <a:buChar char="•"/>
            </a:pPr>
            <a:r>
              <a:rPr lang="en-US" dirty="0"/>
              <a:t>Honorary –</a:t>
            </a:r>
          </a:p>
          <a:p>
            <a:endParaRPr lang="en-US" dirty="0"/>
          </a:p>
        </p:txBody>
      </p:sp>
      <p:sp>
        <p:nvSpPr>
          <p:cNvPr id="4" name="Slide Number Placeholder 3">
            <a:extLst>
              <a:ext uri="{FF2B5EF4-FFF2-40B4-BE49-F238E27FC236}">
                <a16:creationId xmlns:a16="http://schemas.microsoft.com/office/drawing/2014/main" id="{BF0730D5-1B3F-4EAB-A7F6-3ED4399EED2E}"/>
              </a:ext>
            </a:extLst>
          </p:cNvPr>
          <p:cNvSpPr>
            <a:spLocks noGrp="1"/>
          </p:cNvSpPr>
          <p:nvPr>
            <p:ph type="sldNum" sz="quarter" idx="4"/>
          </p:nvPr>
        </p:nvSpPr>
        <p:spPr/>
        <p:txBody>
          <a:bodyPr/>
          <a:lstStyle/>
          <a:p>
            <a:r>
              <a:rPr lang="en-US" dirty="0"/>
              <a:t>Page </a:t>
            </a:r>
            <a:fld id="{5B1F56CA-8A84-43E9-B219-4D94BA1E6BE1}" type="slidenum">
              <a:rPr lang="en-US" smtClean="0"/>
              <a:pPr/>
              <a:t>6</a:t>
            </a:fld>
            <a:endParaRPr lang="en-US" dirty="0"/>
          </a:p>
        </p:txBody>
      </p:sp>
    </p:spTree>
    <p:extLst>
      <p:ext uri="{BB962C8B-B14F-4D97-AF65-F5344CB8AC3E}">
        <p14:creationId xmlns:p14="http://schemas.microsoft.com/office/powerpoint/2010/main" val="37821128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A2C2AC-71A0-49CB-9E1F-634276EF072E}"/>
              </a:ext>
            </a:extLst>
          </p:cNvPr>
          <p:cNvSpPr>
            <a:spLocks noGrp="1"/>
          </p:cNvSpPr>
          <p:nvPr>
            <p:ph type="title"/>
          </p:nvPr>
        </p:nvSpPr>
        <p:spPr/>
        <p:txBody>
          <a:bodyPr/>
          <a:lstStyle/>
          <a:p>
            <a:r>
              <a:rPr lang="en-US" dirty="0"/>
              <a:t>Billings Clinic</a:t>
            </a:r>
          </a:p>
        </p:txBody>
      </p:sp>
      <p:sp>
        <p:nvSpPr>
          <p:cNvPr id="3" name="Content Placeholder 2">
            <a:extLst>
              <a:ext uri="{FF2B5EF4-FFF2-40B4-BE49-F238E27FC236}">
                <a16:creationId xmlns:a16="http://schemas.microsoft.com/office/drawing/2014/main" id="{8837450D-3AC9-4088-9101-0E2794B80E92}"/>
              </a:ext>
            </a:extLst>
          </p:cNvPr>
          <p:cNvSpPr>
            <a:spLocks noGrp="1"/>
          </p:cNvSpPr>
          <p:nvPr>
            <p:ph idx="1"/>
          </p:nvPr>
        </p:nvSpPr>
        <p:spPr>
          <a:xfrm>
            <a:off x="457200" y="1345224"/>
            <a:ext cx="7620000" cy="4656082"/>
          </a:xfrm>
        </p:spPr>
        <p:txBody>
          <a:bodyPr>
            <a:normAutofit/>
          </a:bodyPr>
          <a:lstStyle/>
          <a:p>
            <a:pPr marL="342900" indent="-342900">
              <a:buFont typeface="Arial" panose="020B0604020202020204" pitchFamily="34" charset="0"/>
              <a:buChar char="•"/>
            </a:pPr>
            <a:r>
              <a:rPr lang="en-US" dirty="0"/>
              <a:t>Hospitals use a variety of terminology to describe the staff categories and types of privileges that are granted to physicians, and that terminology is subject to change as Medical Staff Bylaws evolve.   </a:t>
            </a:r>
          </a:p>
          <a:p>
            <a:pPr marL="342900" indent="-342900">
              <a:buFont typeface="Arial" panose="020B0604020202020204" pitchFamily="34" charset="0"/>
              <a:buChar char="•"/>
            </a:pPr>
            <a:r>
              <a:rPr lang="en-US" dirty="0"/>
              <a:t>Billings Clinic does not use the terminology of “affiliate status” or “active status.”  Rather than “status,” Billings Clinic’s medical staff bylaws uses the concept of staff categories and designations.</a:t>
            </a:r>
          </a:p>
          <a:p>
            <a:pPr marL="342900" indent="-342900">
              <a:buFont typeface="Arial" panose="020B0604020202020204" pitchFamily="34" charset="0"/>
              <a:buChar char="•"/>
            </a:pPr>
            <a:r>
              <a:rPr lang="en-US" dirty="0"/>
              <a:t>You may want to propose something like “medical staff membership with appropriate clinical privileges” instead of “admitting privileges”.  In my opinion, that would capture the concepts for the vast majority, if not all, hospitals.</a:t>
            </a:r>
          </a:p>
          <a:p>
            <a:endParaRPr lang="en-US" dirty="0"/>
          </a:p>
        </p:txBody>
      </p:sp>
      <p:sp>
        <p:nvSpPr>
          <p:cNvPr id="4" name="Slide Number Placeholder 3">
            <a:extLst>
              <a:ext uri="{FF2B5EF4-FFF2-40B4-BE49-F238E27FC236}">
                <a16:creationId xmlns:a16="http://schemas.microsoft.com/office/drawing/2014/main" id="{01D5D10F-F3CF-4584-AE0D-7DCA9D7B5BA6}"/>
              </a:ext>
            </a:extLst>
          </p:cNvPr>
          <p:cNvSpPr>
            <a:spLocks noGrp="1"/>
          </p:cNvSpPr>
          <p:nvPr>
            <p:ph type="sldNum" sz="quarter" idx="4"/>
          </p:nvPr>
        </p:nvSpPr>
        <p:spPr/>
        <p:txBody>
          <a:bodyPr/>
          <a:lstStyle/>
          <a:p>
            <a:r>
              <a:rPr lang="en-US" dirty="0"/>
              <a:t>Page </a:t>
            </a:r>
            <a:fld id="{5B1F56CA-8A84-43E9-B219-4D94BA1E6BE1}" type="slidenum">
              <a:rPr lang="en-US" smtClean="0"/>
              <a:pPr/>
              <a:t>7</a:t>
            </a:fld>
            <a:endParaRPr lang="en-US" dirty="0"/>
          </a:p>
        </p:txBody>
      </p:sp>
    </p:spTree>
    <p:extLst>
      <p:ext uri="{BB962C8B-B14F-4D97-AF65-F5344CB8AC3E}">
        <p14:creationId xmlns:p14="http://schemas.microsoft.com/office/powerpoint/2010/main" val="29091400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F41972-244D-4FD1-8405-E62622B4FEB3}"/>
              </a:ext>
            </a:extLst>
          </p:cNvPr>
          <p:cNvSpPr>
            <a:spLocks noGrp="1"/>
          </p:cNvSpPr>
          <p:nvPr>
            <p:ph type="title"/>
          </p:nvPr>
        </p:nvSpPr>
        <p:spPr/>
        <p:txBody>
          <a:bodyPr/>
          <a:lstStyle/>
          <a:p>
            <a:r>
              <a:rPr lang="en-US" dirty="0"/>
              <a:t>Kalispell Regional</a:t>
            </a:r>
          </a:p>
        </p:txBody>
      </p:sp>
      <p:sp>
        <p:nvSpPr>
          <p:cNvPr id="3" name="Content Placeholder 2">
            <a:extLst>
              <a:ext uri="{FF2B5EF4-FFF2-40B4-BE49-F238E27FC236}">
                <a16:creationId xmlns:a16="http://schemas.microsoft.com/office/drawing/2014/main" id="{44246057-2412-442A-8E92-93DC83259BE1}"/>
              </a:ext>
            </a:extLst>
          </p:cNvPr>
          <p:cNvSpPr>
            <a:spLocks noGrp="1"/>
          </p:cNvSpPr>
          <p:nvPr>
            <p:ph idx="1"/>
          </p:nvPr>
        </p:nvSpPr>
        <p:spPr/>
        <p:txBody>
          <a:bodyPr/>
          <a:lstStyle/>
          <a:p>
            <a:pPr marL="342900" indent="-342900">
              <a:buFont typeface="Arial" panose="020B0604020202020204" pitchFamily="34" charset="0"/>
              <a:buChar char="•"/>
            </a:pPr>
            <a:r>
              <a:rPr lang="en-US" dirty="0"/>
              <a:t>We have an Associate staff at KRMC which refers to the provider’s first year on staff; they follow that same criteria as Active or Courtesy staff depending how involved they are at the hospital.</a:t>
            </a:r>
          </a:p>
          <a:p>
            <a:endParaRPr lang="en-US" dirty="0"/>
          </a:p>
        </p:txBody>
      </p:sp>
      <p:sp>
        <p:nvSpPr>
          <p:cNvPr id="4" name="Slide Number Placeholder 3">
            <a:extLst>
              <a:ext uri="{FF2B5EF4-FFF2-40B4-BE49-F238E27FC236}">
                <a16:creationId xmlns:a16="http://schemas.microsoft.com/office/drawing/2014/main" id="{D9270EC8-AB0A-418F-B747-600B71F1963E}"/>
              </a:ext>
            </a:extLst>
          </p:cNvPr>
          <p:cNvSpPr>
            <a:spLocks noGrp="1"/>
          </p:cNvSpPr>
          <p:nvPr>
            <p:ph type="sldNum" sz="quarter" idx="4"/>
          </p:nvPr>
        </p:nvSpPr>
        <p:spPr/>
        <p:txBody>
          <a:bodyPr/>
          <a:lstStyle/>
          <a:p>
            <a:r>
              <a:rPr lang="en-US" dirty="0"/>
              <a:t>Page </a:t>
            </a:r>
            <a:fld id="{5B1F56CA-8A84-43E9-B219-4D94BA1E6BE1}" type="slidenum">
              <a:rPr lang="en-US" smtClean="0"/>
              <a:pPr/>
              <a:t>8</a:t>
            </a:fld>
            <a:endParaRPr lang="en-US" dirty="0"/>
          </a:p>
        </p:txBody>
      </p:sp>
    </p:spTree>
    <p:extLst>
      <p:ext uri="{BB962C8B-B14F-4D97-AF65-F5344CB8AC3E}">
        <p14:creationId xmlns:p14="http://schemas.microsoft.com/office/powerpoint/2010/main" val="3085473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CA78D1-D3BF-42D2-B58C-FCA3AC2AB7F2}"/>
              </a:ext>
            </a:extLst>
          </p:cNvPr>
          <p:cNvSpPr>
            <a:spLocks noGrp="1"/>
          </p:cNvSpPr>
          <p:nvPr>
            <p:ph type="title"/>
          </p:nvPr>
        </p:nvSpPr>
        <p:spPr/>
        <p:txBody>
          <a:bodyPr/>
          <a:lstStyle/>
          <a:p>
            <a:r>
              <a:rPr lang="en-US" dirty="0"/>
              <a:t>Benefis – Great Falls</a:t>
            </a:r>
          </a:p>
        </p:txBody>
      </p:sp>
      <p:sp>
        <p:nvSpPr>
          <p:cNvPr id="3" name="Content Placeholder 2">
            <a:extLst>
              <a:ext uri="{FF2B5EF4-FFF2-40B4-BE49-F238E27FC236}">
                <a16:creationId xmlns:a16="http://schemas.microsoft.com/office/drawing/2014/main" id="{B2617509-1F3E-4F20-BC53-B36225423FD2}"/>
              </a:ext>
            </a:extLst>
          </p:cNvPr>
          <p:cNvSpPr>
            <a:spLocks noGrp="1"/>
          </p:cNvSpPr>
          <p:nvPr>
            <p:ph idx="1"/>
          </p:nvPr>
        </p:nvSpPr>
        <p:spPr/>
        <p:txBody>
          <a:bodyPr/>
          <a:lstStyle/>
          <a:p>
            <a:pPr marL="342900" indent="-342900">
              <a:buFont typeface="Arial" panose="020B0604020202020204" pitchFamily="34" charset="0"/>
              <a:buChar char="•"/>
            </a:pPr>
            <a:r>
              <a:rPr lang="en-US" dirty="0"/>
              <a:t>Active –</a:t>
            </a:r>
          </a:p>
          <a:p>
            <a:pPr marL="800100" lvl="1" indent="-342900"/>
            <a:r>
              <a:rPr lang="en-US" dirty="0"/>
              <a:t>Member of medical staff for 2 years</a:t>
            </a:r>
          </a:p>
          <a:p>
            <a:pPr marL="800100" lvl="1" indent="-342900"/>
            <a:r>
              <a:rPr lang="en-US" dirty="0"/>
              <a:t>50 patient contacts minimum</a:t>
            </a:r>
          </a:p>
          <a:p>
            <a:pPr marL="1485900" lvl="2" indent="-342900"/>
            <a:r>
              <a:rPr lang="en-US" dirty="0"/>
              <a:t>Inpatient admission</a:t>
            </a:r>
          </a:p>
          <a:p>
            <a:pPr marL="1485900" lvl="2" indent="-342900"/>
            <a:r>
              <a:rPr lang="en-US" dirty="0"/>
              <a:t>Consultation</a:t>
            </a:r>
          </a:p>
          <a:p>
            <a:pPr marL="1485900" lvl="2" indent="-342900"/>
            <a:r>
              <a:rPr lang="en-US" dirty="0"/>
              <a:t>Referral for inpatient admission</a:t>
            </a:r>
          </a:p>
          <a:p>
            <a:pPr marL="1485900" lvl="2" indent="-342900"/>
            <a:r>
              <a:rPr lang="en-US" dirty="0"/>
              <a:t>Surgical procedure at inpatient or outpatient facility</a:t>
            </a:r>
          </a:p>
          <a:p>
            <a:pPr marL="800100" lvl="1" indent="-342900"/>
            <a:r>
              <a:rPr lang="en-US" dirty="0"/>
              <a:t>Some items can be waived</a:t>
            </a:r>
          </a:p>
          <a:p>
            <a:pPr marL="342900" indent="-342900">
              <a:buFont typeface="Arial" panose="020B0604020202020204" pitchFamily="34" charset="0"/>
              <a:buChar char="•"/>
            </a:pPr>
            <a:r>
              <a:rPr lang="en-US" dirty="0"/>
              <a:t>Associate – </a:t>
            </a:r>
          </a:p>
          <a:p>
            <a:pPr marL="800100" lvl="1" indent="-342900"/>
            <a:r>
              <a:rPr lang="en-US" dirty="0"/>
              <a:t>Member for the first 2 years</a:t>
            </a:r>
          </a:p>
          <a:p>
            <a:pPr marL="1485900" lvl="2" indent="-342900"/>
            <a:r>
              <a:rPr lang="en-US" dirty="0"/>
              <a:t>Or, prefer not to pursue Active</a:t>
            </a:r>
          </a:p>
          <a:p>
            <a:pPr marL="800100" lvl="1" indent="-342900"/>
            <a:r>
              <a:rPr lang="en-US" dirty="0"/>
              <a:t>Otherwise meet general qualifications</a:t>
            </a:r>
          </a:p>
          <a:p>
            <a:pPr marL="800100" lvl="1" indent="-342900"/>
            <a:endParaRPr lang="en-US" dirty="0"/>
          </a:p>
        </p:txBody>
      </p:sp>
      <p:sp>
        <p:nvSpPr>
          <p:cNvPr id="4" name="Slide Number Placeholder 3">
            <a:extLst>
              <a:ext uri="{FF2B5EF4-FFF2-40B4-BE49-F238E27FC236}">
                <a16:creationId xmlns:a16="http://schemas.microsoft.com/office/drawing/2014/main" id="{322F3A87-3FF3-4DC3-978E-ABA66E6121DC}"/>
              </a:ext>
            </a:extLst>
          </p:cNvPr>
          <p:cNvSpPr>
            <a:spLocks noGrp="1"/>
          </p:cNvSpPr>
          <p:nvPr>
            <p:ph type="sldNum" sz="quarter" idx="4"/>
          </p:nvPr>
        </p:nvSpPr>
        <p:spPr/>
        <p:txBody>
          <a:bodyPr/>
          <a:lstStyle/>
          <a:p>
            <a:r>
              <a:rPr lang="en-US" dirty="0"/>
              <a:t>Page </a:t>
            </a:r>
            <a:fld id="{5B1F56CA-8A84-43E9-B219-4D94BA1E6BE1}" type="slidenum">
              <a:rPr lang="en-US" smtClean="0"/>
              <a:pPr/>
              <a:t>9</a:t>
            </a:fld>
            <a:endParaRPr lang="en-US" dirty="0"/>
          </a:p>
        </p:txBody>
      </p:sp>
    </p:spTree>
    <p:extLst>
      <p:ext uri="{BB962C8B-B14F-4D97-AF65-F5344CB8AC3E}">
        <p14:creationId xmlns:p14="http://schemas.microsoft.com/office/powerpoint/2010/main" val="342175134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LI-PowerPointTemp-Numbers">
  <a:themeElements>
    <a:clrScheme name="NEW DLI 2016">
      <a:dk1>
        <a:srgbClr val="003E74"/>
      </a:dk1>
      <a:lt1>
        <a:srgbClr val="FFFFFF"/>
      </a:lt1>
      <a:dk2>
        <a:srgbClr val="A70E13"/>
      </a:dk2>
      <a:lt2>
        <a:srgbClr val="80ADD2"/>
      </a:lt2>
      <a:accent1>
        <a:srgbClr val="808080"/>
      </a:accent1>
      <a:accent2>
        <a:srgbClr val="839219"/>
      </a:accent2>
      <a:accent3>
        <a:srgbClr val="F1931C"/>
      </a:accent3>
      <a:accent4>
        <a:srgbClr val="A70E13"/>
      </a:accent4>
      <a:accent5>
        <a:srgbClr val="FFC835"/>
      </a:accent5>
      <a:accent6>
        <a:srgbClr val="F1931C"/>
      </a:accent6>
      <a:hlink>
        <a:srgbClr val="FFC835"/>
      </a:hlink>
      <a:folHlink>
        <a:srgbClr val="969696"/>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华文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sential">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extLst>
    <a:ext uri="{05A4C25C-085E-4340-85A3-A5531E510DB2}">
      <thm15:themeFamily xmlns:thm15="http://schemas.microsoft.com/office/thememl/2012/main" name="DLI-PowerPointTemp-Numbers" id="{1E563973-3D38-4A8B-AF43-E6EDED994217}" vid="{94B75693-D6FB-4CCE-ABAF-1FFC26298C8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DLI-PPT-PageNumbers-Theme (1)</Template>
  <TotalTime>84</TotalTime>
  <Words>683</Words>
  <Application>Microsoft Office PowerPoint</Application>
  <PresentationFormat>On-screen Show (4:3)</PresentationFormat>
  <Paragraphs>123</Paragraphs>
  <Slides>10</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Arial</vt:lpstr>
      <vt:lpstr>Calibri</vt:lpstr>
      <vt:lpstr>Franklin Gothic Book</vt:lpstr>
      <vt:lpstr>Franklin Gothic Medium</vt:lpstr>
      <vt:lpstr>Symbol</vt:lpstr>
      <vt:lpstr>Times New Roman</vt:lpstr>
      <vt:lpstr>DLI-PowerPointTemp-Numbers</vt:lpstr>
      <vt:lpstr>PowerPoint Presentation</vt:lpstr>
      <vt:lpstr>Treating Physician in MT - defined</vt:lpstr>
      <vt:lpstr>J2J - Responses</vt:lpstr>
      <vt:lpstr>St. Patrick’s - Missoula</vt:lpstr>
      <vt:lpstr>St. Patrick’s - continued</vt:lpstr>
      <vt:lpstr>St. James - Butte</vt:lpstr>
      <vt:lpstr>Billings Clinic</vt:lpstr>
      <vt:lpstr>Kalispell Regional</vt:lpstr>
      <vt:lpstr>Benefis – Great Falls</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Wheeler, Bill</dc:creator>
  <cp:lastModifiedBy>Swant, Jason</cp:lastModifiedBy>
  <cp:revision>13</cp:revision>
  <dcterms:created xsi:type="dcterms:W3CDTF">2018-06-10T18:49:47Z</dcterms:created>
  <dcterms:modified xsi:type="dcterms:W3CDTF">2018-10-13T13:28:42Z</dcterms:modified>
</cp:coreProperties>
</file>