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6" r:id="rId5"/>
  </p:sldMasterIdLst>
  <p:notesMasterIdLst>
    <p:notesMasterId r:id="rId18"/>
  </p:notesMasterIdLst>
  <p:sldIdLst>
    <p:sldId id="256" r:id="rId6"/>
    <p:sldId id="259" r:id="rId7"/>
    <p:sldId id="260" r:id="rId8"/>
    <p:sldId id="261" r:id="rId9"/>
    <p:sldId id="262" r:id="rId10"/>
    <p:sldId id="263" r:id="rId11"/>
    <p:sldId id="264" r:id="rId12"/>
    <p:sldId id="265" r:id="rId13"/>
    <p:sldId id="267" r:id="rId14"/>
    <p:sldId id="268" r:id="rId15"/>
    <p:sldId id="269" r:id="rId16"/>
    <p:sldId id="266"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157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EEB0D-824C-43D2-B70F-A9AF6E7BE387}" type="datetimeFigureOut">
              <a:rPr lang="en-US" smtClean="0"/>
              <a:t>11/13/2018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0FCD18-3279-4641-86CE-F36FB1BB6656}" type="slidenum">
              <a:rPr lang="en-US" smtClean="0"/>
              <a:t>‹#›</a:t>
            </a:fld>
            <a:endParaRPr lang="en-US"/>
          </a:p>
        </p:txBody>
      </p:sp>
    </p:spTree>
    <p:extLst>
      <p:ext uri="{BB962C8B-B14F-4D97-AF65-F5344CB8AC3E}">
        <p14:creationId xmlns:p14="http://schemas.microsoft.com/office/powerpoint/2010/main" val="2375908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1" name="Picture 10" descr="DLIHorLogo_Snowflake.png"/>
          <p:cNvPicPr>
            <a:picLocks noChangeAspect="1"/>
          </p:cNvPicPr>
          <p:nvPr userDrawn="1"/>
        </p:nvPicPr>
        <p:blipFill>
          <a:blip r:embed="rId2" cstate="print">
            <a:alphaModFix amt="5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829424" y="1180950"/>
            <a:ext cx="4343400" cy="4343400"/>
          </a:xfrm>
          <a:prstGeom prst="rect">
            <a:avLst/>
          </a:prstGeom>
        </p:spPr>
      </p:pic>
      <p:sp>
        <p:nvSpPr>
          <p:cNvPr id="3" name="Subtitle 2"/>
          <p:cNvSpPr>
            <a:spLocks noGrp="1"/>
          </p:cNvSpPr>
          <p:nvPr>
            <p:ph type="subTitle" idx="1" hasCustomPrompt="1"/>
          </p:nvPr>
        </p:nvSpPr>
        <p:spPr>
          <a:xfrm>
            <a:off x="457200" y="4083155"/>
            <a:ext cx="6858000" cy="914400"/>
          </a:xfrm>
        </p:spPr>
        <p:txBody>
          <a:bodyPr/>
          <a:lstStyle>
            <a:lvl1pPr marL="0" indent="0" algn="l">
              <a:buNone/>
              <a:defRPr b="0" cap="all" spc="120" baseline="0">
                <a:solidFill>
                  <a:srgbClr val="80ADD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title</a:t>
            </a:r>
          </a:p>
        </p:txBody>
      </p:sp>
      <p:sp>
        <p:nvSpPr>
          <p:cNvPr id="9" name="Rectangle 8"/>
          <p:cNvSpPr/>
          <p:nvPr/>
        </p:nvSpPr>
        <p:spPr>
          <a:xfrm>
            <a:off x="9001124" y="4846320"/>
            <a:ext cx="142876" cy="2011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p:blipFill>
          <a:blip r:embed="rId3"/>
          <a:stretch>
            <a:fillRect/>
          </a:stretch>
        </p:blipFill>
        <p:spPr>
          <a:xfrm>
            <a:off x="4987456" y="5850280"/>
            <a:ext cx="3311452" cy="630752"/>
          </a:xfrm>
          <a:prstGeom prst="rect">
            <a:avLst/>
          </a:prstGeom>
        </p:spPr>
      </p:pic>
      <p:sp>
        <p:nvSpPr>
          <p:cNvPr id="14" name="Slide Number Placeholder 4">
            <a:extLst>
              <a:ext uri="{FF2B5EF4-FFF2-40B4-BE49-F238E27FC236}">
                <a16:creationId xmlns:a16="http://schemas.microsoft.com/office/drawing/2014/main" id="{740EA4CE-D996-4D27-88AC-95A6F15D7FE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Title 7"/>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9FB667C7-6A4F-4B04-931F-3505C6237E1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hasCustomPrompt="1"/>
          </p:nvPr>
        </p:nvSpPr>
        <p:spPr>
          <a:xfrm>
            <a:off x="457200" y="5715000"/>
            <a:ext cx="8153400" cy="457200"/>
          </a:xfrm>
        </p:spPr>
        <p:txBody>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4">
            <a:extLst>
              <a:ext uri="{FF2B5EF4-FFF2-40B4-BE49-F238E27FC236}">
                <a16:creationId xmlns:a16="http://schemas.microsoft.com/office/drawing/2014/main" id="{D8A7DB01-0784-4800-8E39-ECC354CB350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3534A154-4F09-4DCE-AC5B-C8CE133D7FB1}"/>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CDC683FE-C419-471C-9190-4A62651AF83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59B4C-5EAC-4A58-8A07-9A8EEDF067F2}"/>
              </a:ext>
            </a:extLst>
          </p:cNvPr>
          <p:cNvSpPr>
            <a:spLocks noGrp="1"/>
          </p:cNvSpPr>
          <p:nvPr>
            <p:ph type="title"/>
          </p:nvPr>
        </p:nvSpPr>
        <p:spPr/>
        <p:txBody>
          <a:bodyPr/>
          <a:lstStyle/>
          <a:p>
            <a:r>
              <a:rPr lang="en-US"/>
              <a:t>Click to edit Master title style</a:t>
            </a:r>
          </a:p>
        </p:txBody>
      </p:sp>
      <p:sp>
        <p:nvSpPr>
          <p:cNvPr id="7" name="Slide Number Placeholder 4">
            <a:extLst>
              <a:ext uri="{FF2B5EF4-FFF2-40B4-BE49-F238E27FC236}">
                <a16:creationId xmlns:a16="http://schemas.microsoft.com/office/drawing/2014/main" id="{F2F0F2A2-C426-436F-9EA8-7CA3335F0E0F}"/>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08714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AA611-811A-49D3-BDC8-5BEF28285257}"/>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528AB97D-7C28-4C82-ADD8-A18CFCB1B8A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484144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345223"/>
            <a:ext cx="7620000" cy="4754563"/>
          </a:xfrm>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A5A38C59-4E21-48B9-8208-86E0D355BB9D}"/>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A90E4E-5707-4F59-90AF-6D543B82AD47}"/>
              </a:ext>
            </a:extLst>
          </p:cNvPr>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A055C1E1-DD39-498C-8B8D-ED2852E16A29}"/>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15975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447800"/>
            <a:ext cx="7772400" cy="4321175"/>
          </a:xfrm>
        </p:spPr>
        <p:txBody>
          <a:bodyPr anchor="ctr">
            <a:noAutofit/>
          </a:bodyPr>
          <a:lstStyle>
            <a:lvl1pPr algn="l">
              <a:lnSpc>
                <a:spcPct val="100000"/>
              </a:lnSpc>
              <a:defRPr sz="5400" b="0" cap="none" spc="-80" baseline="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rgbClr val="80ADD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Slide Number Placeholder 4">
            <a:extLst>
              <a:ext uri="{FF2B5EF4-FFF2-40B4-BE49-F238E27FC236}">
                <a16:creationId xmlns:a16="http://schemas.microsoft.com/office/drawing/2014/main" id="{6EC48599-EB4E-465A-A358-064B8352C97A}"/>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30680" y="1574800"/>
            <a:ext cx="3291840" cy="4525963"/>
          </a:xfrm>
        </p:spPr>
        <p:txBody>
          <a:bodyPr/>
          <a:lstStyle>
            <a:lvl1pPr>
              <a:defRPr sz="2800">
                <a:solidFill>
                  <a:schemeClr val="accent1">
                    <a:lumMod val="50000"/>
                  </a:schemeClr>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solidFill>
                  <a:srgbClr val="404040"/>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4">
            <a:extLst>
              <a:ext uri="{FF2B5EF4-FFF2-40B4-BE49-F238E27FC236}">
                <a16:creationId xmlns:a16="http://schemas.microsoft.com/office/drawing/2014/main" id="{4E796392-C9B6-411E-8785-5C73C5A44F1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accent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rgbClr val="839219"/>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a:t>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4">
            <a:extLst>
              <a:ext uri="{FF2B5EF4-FFF2-40B4-BE49-F238E27FC236}">
                <a16:creationId xmlns:a16="http://schemas.microsoft.com/office/drawing/2014/main" id="{7FABCC4B-F418-44B0-9E44-7D06E33CEE17}"/>
              </a:ext>
            </a:extLst>
          </p:cNvPr>
          <p:cNvSpPr>
            <a:spLocks noGrp="1"/>
          </p:cNvSpPr>
          <p:nvPr>
            <p:ph type="sldNum" sz="quarter" idx="10"/>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4">
            <a:extLst>
              <a:ext uri="{FF2B5EF4-FFF2-40B4-BE49-F238E27FC236}">
                <a16:creationId xmlns:a16="http://schemas.microsoft.com/office/drawing/2014/main" id="{FF276798-2F7D-4EF6-B181-6274379BDA4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0E4521DB-FFEA-4764-9942-EAFC2364AE8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7620000" cy="91187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371600"/>
            <a:ext cx="7620000" cy="47545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9001124" y="0"/>
            <a:ext cx="142876"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16"/>
          <a:stretch>
            <a:fillRect/>
          </a:stretch>
        </p:blipFill>
        <p:spPr>
          <a:xfrm>
            <a:off x="6477000" y="6268721"/>
            <a:ext cx="2171700" cy="413657"/>
          </a:xfrm>
          <a:prstGeom prst="rect">
            <a:avLst/>
          </a:prstGeom>
        </p:spPr>
      </p:pic>
      <p:sp>
        <p:nvSpPr>
          <p:cNvPr id="5" name="Slide Number Placeholder 4">
            <a:extLst>
              <a:ext uri="{FF2B5EF4-FFF2-40B4-BE49-F238E27FC236}">
                <a16:creationId xmlns:a16="http://schemas.microsoft.com/office/drawing/2014/main" id="{4EBCF5FA-7F69-4A2B-B289-D3C7504E7304}"/>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57" r:id="rId1"/>
    <p:sldLayoutId id="2147483768" r:id="rId2"/>
    <p:sldLayoutId id="2147483758" r:id="rId3"/>
    <p:sldLayoutId id="2147483769"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94" r:id="rId14"/>
  </p:sldLayoutIdLst>
  <p:hf hdr="0" dt="0"/>
  <p:txStyles>
    <p:titleStyle>
      <a:lvl1pPr algn="l" defTabSz="914400" rtl="0" eaLnBrk="1" latinLnBrk="0" hangingPunct="1">
        <a:spcBef>
          <a:spcPct val="0"/>
        </a:spcBef>
        <a:buNone/>
        <a:defRPr sz="4000" kern="1200" cap="none" spc="-60" baseline="0">
          <a:solidFill>
            <a:srgbClr val="184173"/>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leg.mt.gov/bills/mca/title_0390/chapter_0710/part_0010/section_0160/0390-0710-0010-0160.html"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hyperlink" Target="https://leg.mt.gov/bills/mca/title_0330/chapter_0170/part_0010/section_0020/0330-0170-0010-0020.html"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F29BA-09B6-433C-9458-B1683680C495}"/>
              </a:ext>
            </a:extLst>
          </p:cNvPr>
          <p:cNvSpPr>
            <a:spLocks noGrp="1"/>
          </p:cNvSpPr>
          <p:nvPr>
            <p:ph type="ctrTitle" idx="4294967295"/>
          </p:nvPr>
        </p:nvSpPr>
        <p:spPr>
          <a:xfrm>
            <a:off x="457200" y="1045006"/>
            <a:ext cx="7772400" cy="3028769"/>
          </a:xfrm>
        </p:spPr>
        <p:txBody>
          <a:bodyPr anchor="t"/>
          <a:lstStyle/>
          <a:p>
            <a:pPr algn="ctr"/>
            <a:r>
              <a:rPr lang="en-US" dirty="0"/>
              <a:t>Title 33 Insurance Adjuster License</a:t>
            </a:r>
            <a:br>
              <a:rPr lang="en-US" dirty="0"/>
            </a:br>
            <a:r>
              <a:rPr lang="en-US" dirty="0"/>
              <a:t>&amp;</a:t>
            </a:r>
            <a:br>
              <a:rPr lang="en-US" dirty="0"/>
            </a:br>
            <a:r>
              <a:rPr lang="en-US" dirty="0"/>
              <a:t>Title 39 Claims Examiner Certification </a:t>
            </a:r>
          </a:p>
        </p:txBody>
      </p:sp>
    </p:spTree>
    <p:extLst>
      <p:ext uri="{BB962C8B-B14F-4D97-AF65-F5344CB8AC3E}">
        <p14:creationId xmlns:p14="http://schemas.microsoft.com/office/powerpoint/2010/main" val="2742389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0E2A7-93C9-400E-A6DC-1C48631C7F7B}"/>
              </a:ext>
            </a:extLst>
          </p:cNvPr>
          <p:cNvSpPr>
            <a:spLocks noGrp="1"/>
          </p:cNvSpPr>
          <p:nvPr>
            <p:ph type="title"/>
          </p:nvPr>
        </p:nvSpPr>
        <p:spPr/>
        <p:txBody>
          <a:bodyPr>
            <a:normAutofit/>
          </a:bodyPr>
          <a:lstStyle/>
          <a:p>
            <a:r>
              <a:rPr lang="en-US" dirty="0"/>
              <a:t>Examination Content Cont.</a:t>
            </a:r>
          </a:p>
        </p:txBody>
      </p:sp>
      <p:sp>
        <p:nvSpPr>
          <p:cNvPr id="3" name="Slide Number Placeholder 2">
            <a:extLst>
              <a:ext uri="{FF2B5EF4-FFF2-40B4-BE49-F238E27FC236}">
                <a16:creationId xmlns:a16="http://schemas.microsoft.com/office/drawing/2014/main" id="{1B84F52B-5C7B-446D-863C-2222EBAB8A3C}"/>
              </a:ext>
            </a:extLst>
          </p:cNvPr>
          <p:cNvSpPr>
            <a:spLocks noGrp="1"/>
          </p:cNvSpPr>
          <p:nvPr>
            <p:ph type="sldNum" sz="quarter" idx="4"/>
          </p:nvPr>
        </p:nvSpPr>
        <p:spPr/>
        <p:txBody>
          <a:bodyPr/>
          <a:lstStyle/>
          <a:p>
            <a:r>
              <a:rPr lang="en-US"/>
              <a:t>Page </a:t>
            </a:r>
            <a:fld id="{5B1F56CA-8A84-43E9-B219-4D94BA1E6BE1}" type="slidenum">
              <a:rPr lang="en-US" smtClean="0"/>
              <a:pPr/>
              <a:t>10</a:t>
            </a:fld>
            <a:endParaRPr lang="en-US" dirty="0"/>
          </a:p>
        </p:txBody>
      </p:sp>
      <p:sp>
        <p:nvSpPr>
          <p:cNvPr id="4" name="Rectangle 3">
            <a:extLst>
              <a:ext uri="{FF2B5EF4-FFF2-40B4-BE49-F238E27FC236}">
                <a16:creationId xmlns:a16="http://schemas.microsoft.com/office/drawing/2014/main" id="{98DC2E3B-2EA9-4E72-8D0B-2B0AE2124275}"/>
              </a:ext>
            </a:extLst>
          </p:cNvPr>
          <p:cNvSpPr/>
          <p:nvPr/>
        </p:nvSpPr>
        <p:spPr>
          <a:xfrm>
            <a:off x="457200" y="1251875"/>
            <a:ext cx="7620000" cy="3738139"/>
          </a:xfrm>
          <a:prstGeom prst="rect">
            <a:avLst/>
          </a:prstGeom>
        </p:spPr>
        <p:txBody>
          <a:bodyPr wrap="square">
            <a:spAutoFit/>
          </a:bodyPr>
          <a:lstStyle/>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Workers Compensation Insurance, Employers Liability Insurance, and Related Issues (This section does not deal with specifics of state law, which are addressed elsewhere in this outline.) </a:t>
            </a:r>
          </a:p>
          <a:p>
            <a:pPr marL="800100" lvl="1" indent="-342900">
              <a:lnSpc>
                <a:spcPct val="107000"/>
              </a:lnSpc>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Standard policy concepts</a:t>
            </a:r>
          </a:p>
          <a:p>
            <a:pPr marL="914400" lvl="1">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a. Who is an employee/employer </a:t>
            </a:r>
          </a:p>
          <a:p>
            <a:pPr marL="914400" lvl="1">
              <a:lnSpc>
                <a:spcPct val="107000"/>
              </a:lnSpc>
            </a:pPr>
            <a:r>
              <a:rPr lang="en-US" dirty="0">
                <a:latin typeface="Calibri" panose="020F0502020204030204" pitchFamily="34" charset="0"/>
                <a:ea typeface="Calibri" panose="020F0502020204030204" pitchFamily="34" charset="0"/>
                <a:cs typeface="Times New Roman" panose="02020603050405020304" pitchFamily="18" charset="0"/>
              </a:rPr>
              <a:t>b. Compensation </a:t>
            </a:r>
          </a:p>
          <a:p>
            <a:pPr marL="800100" lvl="1" indent="-342900">
              <a:lnSpc>
                <a:spcPct val="107000"/>
              </a:lnSpc>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Work-related vs. non-work-related Montana Insurance Supplement - Examination Content Outlines October 30, 2018 S8</a:t>
            </a:r>
          </a:p>
          <a:p>
            <a:pPr marL="800100" lvl="1" indent="-342900">
              <a:lnSpc>
                <a:spcPct val="107000"/>
              </a:lnSpc>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Other states’ insurance </a:t>
            </a:r>
          </a:p>
          <a:p>
            <a:pPr marL="800100" lvl="1" indent="-342900">
              <a:lnSpc>
                <a:spcPct val="107000"/>
              </a:lnSpc>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Employers Liability </a:t>
            </a:r>
          </a:p>
          <a:p>
            <a:pPr marL="800100" lvl="1" indent="-342900">
              <a:lnSpc>
                <a:spcPct val="107000"/>
              </a:lnSpc>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Exclusive remedy </a:t>
            </a:r>
          </a:p>
          <a:p>
            <a:pPr marL="800100" lvl="1" indent="-342900">
              <a:lnSpc>
                <a:spcPct val="107000"/>
              </a:lnSpc>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Premium Determination</a:t>
            </a:r>
          </a:p>
        </p:txBody>
      </p:sp>
    </p:spTree>
    <p:extLst>
      <p:ext uri="{BB962C8B-B14F-4D97-AF65-F5344CB8AC3E}">
        <p14:creationId xmlns:p14="http://schemas.microsoft.com/office/powerpoint/2010/main" val="379168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21C97-A546-4F3F-A57C-410AB5B51C22}"/>
              </a:ext>
            </a:extLst>
          </p:cNvPr>
          <p:cNvSpPr>
            <a:spLocks noGrp="1"/>
          </p:cNvSpPr>
          <p:nvPr>
            <p:ph type="title"/>
          </p:nvPr>
        </p:nvSpPr>
        <p:spPr/>
        <p:txBody>
          <a:bodyPr/>
          <a:lstStyle/>
          <a:p>
            <a:r>
              <a:rPr lang="en-US" dirty="0"/>
              <a:t>Examination Content Cont.</a:t>
            </a:r>
          </a:p>
        </p:txBody>
      </p:sp>
      <p:sp>
        <p:nvSpPr>
          <p:cNvPr id="3" name="Slide Number Placeholder 2">
            <a:extLst>
              <a:ext uri="{FF2B5EF4-FFF2-40B4-BE49-F238E27FC236}">
                <a16:creationId xmlns:a16="http://schemas.microsoft.com/office/drawing/2014/main" id="{96EF2114-53A3-4163-AFFA-C131A23299C6}"/>
              </a:ext>
            </a:extLst>
          </p:cNvPr>
          <p:cNvSpPr>
            <a:spLocks noGrp="1"/>
          </p:cNvSpPr>
          <p:nvPr>
            <p:ph type="sldNum" sz="quarter" idx="4"/>
          </p:nvPr>
        </p:nvSpPr>
        <p:spPr/>
        <p:txBody>
          <a:bodyPr/>
          <a:lstStyle/>
          <a:p>
            <a:r>
              <a:rPr lang="en-US"/>
              <a:t>Page </a:t>
            </a:r>
            <a:fld id="{5B1F56CA-8A84-43E9-B219-4D94BA1E6BE1}" type="slidenum">
              <a:rPr lang="en-US" smtClean="0"/>
              <a:pPr/>
              <a:t>11</a:t>
            </a:fld>
            <a:endParaRPr lang="en-US" dirty="0"/>
          </a:p>
        </p:txBody>
      </p:sp>
      <p:sp>
        <p:nvSpPr>
          <p:cNvPr id="4" name="Rectangle 3">
            <a:extLst>
              <a:ext uri="{FF2B5EF4-FFF2-40B4-BE49-F238E27FC236}">
                <a16:creationId xmlns:a16="http://schemas.microsoft.com/office/drawing/2014/main" id="{2E96D860-5556-4F14-B3D5-56B2D20953D3}"/>
              </a:ext>
            </a:extLst>
          </p:cNvPr>
          <p:cNvSpPr/>
          <p:nvPr/>
        </p:nvSpPr>
        <p:spPr>
          <a:xfrm>
            <a:off x="457200" y="1249948"/>
            <a:ext cx="7108166" cy="1663597"/>
          </a:xfrm>
          <a:prstGeom prst="rect">
            <a:avLst/>
          </a:prstGeom>
        </p:spPr>
        <p:txBody>
          <a:bodyPr wrap="square">
            <a:spAutoFit/>
          </a:bodyPr>
          <a:lstStyle/>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Workers Compensation/Employer’s liability </a:t>
            </a:r>
            <a:r>
              <a:rPr lang="en-US" i="1" dirty="0">
                <a:latin typeface="Calibri" panose="020F0502020204030204" pitchFamily="34" charset="0"/>
                <a:ea typeface="Calibri" panose="020F0502020204030204" pitchFamily="34" charset="0"/>
                <a:cs typeface="Times New Roman" panose="02020603050405020304" pitchFamily="18" charset="0"/>
              </a:rPr>
              <a:t>Ref.: Standard insurance text; 39-71-401-409; 411- 413</a:t>
            </a:r>
            <a:r>
              <a:rPr lang="en-US" dirty="0">
                <a:latin typeface="Calibri" panose="020F0502020204030204" pitchFamily="34" charset="0"/>
                <a:ea typeface="Calibri" panose="020F0502020204030204" pitchFamily="34" charset="0"/>
                <a:cs typeface="Times New Roman" panose="02020603050405020304" pitchFamily="18" charset="0"/>
              </a:rPr>
              <a:t> </a:t>
            </a:r>
          </a:p>
          <a:p>
            <a:pPr marL="800100" lvl="1" indent="-342900">
              <a:lnSpc>
                <a:spcPct val="107000"/>
              </a:lnSpc>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Policy concepts </a:t>
            </a:r>
          </a:p>
          <a:p>
            <a:pPr marL="800100" lvl="1" indent="-342900">
              <a:lnSpc>
                <a:spcPct val="107000"/>
              </a:lnSpc>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Rating plans </a:t>
            </a:r>
          </a:p>
          <a:p>
            <a:pPr marL="800100" lvl="1" indent="-342900">
              <a:lnSpc>
                <a:spcPct val="107000"/>
              </a:lnSpc>
              <a:spcAft>
                <a:spcPts val="800"/>
              </a:spcAft>
              <a:buFont typeface="Symbol" panose="05050102010706020507" pitchFamily="18" charset="2"/>
              <a:buChar char=""/>
            </a:pPr>
            <a:r>
              <a:rPr lang="en-US" dirty="0">
                <a:latin typeface="Calibri" panose="020F0502020204030204" pitchFamily="34" charset="0"/>
                <a:ea typeface="Calibri" panose="020F0502020204030204" pitchFamily="34" charset="0"/>
                <a:cs typeface="Times New Roman" panose="02020603050405020304" pitchFamily="18" charset="0"/>
              </a:rPr>
              <a:t>NCCI Experience modifications</a:t>
            </a:r>
          </a:p>
        </p:txBody>
      </p:sp>
    </p:spTree>
    <p:extLst>
      <p:ext uri="{BB962C8B-B14F-4D97-AF65-F5344CB8AC3E}">
        <p14:creationId xmlns:p14="http://schemas.microsoft.com/office/powerpoint/2010/main" val="112430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FAD22-DCEE-40E3-AF9D-A241835E2DD5}"/>
              </a:ext>
            </a:extLst>
          </p:cNvPr>
          <p:cNvSpPr>
            <a:spLocks noGrp="1"/>
          </p:cNvSpPr>
          <p:nvPr>
            <p:ph type="title"/>
          </p:nvPr>
        </p:nvSpPr>
        <p:spPr/>
        <p:txBody>
          <a:bodyPr/>
          <a:lstStyle/>
          <a:p>
            <a:r>
              <a:rPr lang="en-US" dirty="0"/>
              <a:t>Adjuster License Costs</a:t>
            </a:r>
          </a:p>
        </p:txBody>
      </p:sp>
      <p:sp>
        <p:nvSpPr>
          <p:cNvPr id="3" name="Slide Number Placeholder 2">
            <a:extLst>
              <a:ext uri="{FF2B5EF4-FFF2-40B4-BE49-F238E27FC236}">
                <a16:creationId xmlns:a16="http://schemas.microsoft.com/office/drawing/2014/main" id="{66B643B3-CB84-444A-BFAC-8F56CCF25B76}"/>
              </a:ext>
            </a:extLst>
          </p:cNvPr>
          <p:cNvSpPr>
            <a:spLocks noGrp="1"/>
          </p:cNvSpPr>
          <p:nvPr>
            <p:ph type="sldNum" sz="quarter" idx="4"/>
          </p:nvPr>
        </p:nvSpPr>
        <p:spPr/>
        <p:txBody>
          <a:bodyPr/>
          <a:lstStyle/>
          <a:p>
            <a:r>
              <a:rPr lang="en-US"/>
              <a:t>Page </a:t>
            </a:r>
            <a:fld id="{5B1F56CA-8A84-43E9-B219-4D94BA1E6BE1}" type="slidenum">
              <a:rPr lang="en-US" smtClean="0"/>
              <a:pPr/>
              <a:t>12</a:t>
            </a:fld>
            <a:endParaRPr lang="en-US" dirty="0"/>
          </a:p>
        </p:txBody>
      </p:sp>
      <p:sp>
        <p:nvSpPr>
          <p:cNvPr id="4" name="Rectangle 3">
            <a:extLst>
              <a:ext uri="{FF2B5EF4-FFF2-40B4-BE49-F238E27FC236}">
                <a16:creationId xmlns:a16="http://schemas.microsoft.com/office/drawing/2014/main" id="{3446D070-9074-4515-A01C-3ACA536A939C}"/>
              </a:ext>
            </a:extLst>
          </p:cNvPr>
          <p:cNvSpPr/>
          <p:nvPr/>
        </p:nvSpPr>
        <p:spPr>
          <a:xfrm>
            <a:off x="681487" y="1207971"/>
            <a:ext cx="7781026" cy="2724272"/>
          </a:xfrm>
          <a:prstGeom prst="rect">
            <a:avLst/>
          </a:prstGeom>
        </p:spPr>
        <p:txBody>
          <a:bodyPr wrap="square">
            <a:spAutoFit/>
          </a:bodyPr>
          <a:lstStyle/>
          <a:p>
            <a:pPr marL="342900" marR="0" lvl="0" indent="-342900" algn="just">
              <a:lnSpc>
                <a:spcPct val="107000"/>
              </a:lnSpc>
              <a:spcBef>
                <a:spcPts val="0"/>
              </a:spcBef>
              <a:spcAft>
                <a:spcPts val="750"/>
              </a:spcAft>
              <a:buFont typeface="Symbol" panose="05050102010706020507" pitchFamily="18" charset="2"/>
              <a:buChar char=""/>
            </a:pPr>
            <a:r>
              <a:rPr lang="en-US"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Application for original license, including issuance of license, if issued, $50;</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750"/>
              </a:spcAft>
              <a:buFont typeface="Symbol" panose="05050102010706020507" pitchFamily="18" charset="2"/>
              <a:buChar char=""/>
            </a:pPr>
            <a:r>
              <a:rPr lang="en-US"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Biennial renewal of license, $100;</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750"/>
              </a:spcAft>
              <a:buFont typeface="Symbol" panose="05050102010706020507" pitchFamily="18" charset="2"/>
              <a:buChar char=""/>
            </a:pPr>
            <a:r>
              <a:rPr lang="en-US"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Lapsed license reinstatement fee, $200.</a:t>
            </a:r>
            <a:endParaRPr lang="en-US" sz="2000" dirty="0">
              <a:solidFill>
                <a:srgbClr val="333333"/>
              </a:solidFill>
              <a:latin typeface="Calibri" panose="020F0502020204030204" pitchFamily="34" charset="0"/>
              <a:ea typeface="Times New Roman" panose="02020603050405020304" pitchFamily="18" charset="0"/>
              <a:cs typeface="Times New Roman" panose="02020603050405020304" pitchFamily="18" charset="0"/>
            </a:endParaRPr>
          </a:p>
          <a:p>
            <a:pPr marR="0" lvl="0" algn="just">
              <a:lnSpc>
                <a:spcPct val="107000"/>
              </a:lnSpc>
              <a:spcBef>
                <a:spcPts val="0"/>
              </a:spcBef>
              <a:spcAft>
                <a:spcPts val="750"/>
              </a:spcAft>
            </a:pPr>
            <a:r>
              <a:rPr lang="en-US" sz="2000" dirty="0">
                <a:solidFill>
                  <a:srgbClr val="333333"/>
                </a:solidFill>
                <a:latin typeface="Calibri" panose="020F0502020204030204" pitchFamily="34" charset="0"/>
                <a:ea typeface="Times New Roman" panose="02020603050405020304" pitchFamily="18" charset="0"/>
                <a:cs typeface="Times New Roman" panose="02020603050405020304" pitchFamily="18" charset="0"/>
              </a:rPr>
              <a:t>	Other Costs: $46 Finger Print</a:t>
            </a:r>
          </a:p>
          <a:p>
            <a:pPr marR="0" lvl="0" algn="just">
              <a:lnSpc>
                <a:spcPct val="107000"/>
              </a:lnSpc>
              <a:spcBef>
                <a:spcPts val="0"/>
              </a:spcBef>
              <a:spcAft>
                <a:spcPts val="750"/>
              </a:spcAft>
            </a:pPr>
            <a:r>
              <a:rPr lang="en-US" sz="2000" dirty="0">
                <a:solidFill>
                  <a:srgbClr val="333333"/>
                </a:solidFill>
                <a:latin typeface="Calibri" panose="020F0502020204030204" pitchFamily="34" charset="0"/>
                <a:ea typeface="Times New Roman" panose="02020603050405020304" pitchFamily="18" charset="0"/>
                <a:cs typeface="Times New Roman" panose="02020603050405020304" pitchFamily="18" charset="0"/>
              </a:rPr>
              <a:t>				$59 Exam fee</a:t>
            </a:r>
          </a:p>
          <a:p>
            <a:pPr marR="0" lvl="0" algn="just">
              <a:lnSpc>
                <a:spcPct val="107000"/>
              </a:lnSpc>
              <a:spcBef>
                <a:spcPts val="0"/>
              </a:spcBef>
              <a:spcAft>
                <a:spcPts val="750"/>
              </a:spcAft>
            </a:pPr>
            <a:endParaRPr lang="en-US"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9309B5F0-4B26-4AC3-8064-03EA84BAA9EA}"/>
              </a:ext>
            </a:extLst>
          </p:cNvPr>
          <p:cNvSpPr/>
          <p:nvPr/>
        </p:nvSpPr>
        <p:spPr>
          <a:xfrm>
            <a:off x="457200" y="4032997"/>
            <a:ext cx="7957561" cy="707886"/>
          </a:xfrm>
          <a:prstGeom prst="rect">
            <a:avLst/>
          </a:prstGeom>
        </p:spPr>
        <p:txBody>
          <a:bodyPr vert="horz" lIns="91440" tIns="45720" rIns="91440" bIns="45720" rtlCol="0" anchor="b">
            <a:noAutofit/>
          </a:bodyPr>
          <a:lstStyle/>
          <a:p>
            <a:pPr defTabSz="914400">
              <a:spcBef>
                <a:spcPct val="0"/>
              </a:spcBef>
            </a:pPr>
            <a:r>
              <a:rPr lang="en-US" sz="4000" spc="-60" dirty="0">
                <a:solidFill>
                  <a:srgbClr val="184173"/>
                </a:solidFill>
                <a:latin typeface="+mj-lt"/>
                <a:ea typeface="+mj-ea"/>
                <a:cs typeface="+mj-cs"/>
              </a:rPr>
              <a:t>Claims Examiner Certification Costs</a:t>
            </a:r>
          </a:p>
        </p:txBody>
      </p:sp>
      <p:sp>
        <p:nvSpPr>
          <p:cNvPr id="7" name="TextBox 6">
            <a:extLst>
              <a:ext uri="{FF2B5EF4-FFF2-40B4-BE49-F238E27FC236}">
                <a16:creationId xmlns:a16="http://schemas.microsoft.com/office/drawing/2014/main" id="{5B48DE94-4851-4F00-8955-114F75189841}"/>
              </a:ext>
            </a:extLst>
          </p:cNvPr>
          <p:cNvSpPr txBox="1"/>
          <p:nvPr/>
        </p:nvSpPr>
        <p:spPr>
          <a:xfrm>
            <a:off x="681487" y="4740883"/>
            <a:ext cx="5115464" cy="1165512"/>
          </a:xfrm>
          <a:prstGeom prst="rect">
            <a:avLst/>
          </a:prstGeom>
          <a:noFill/>
        </p:spPr>
        <p:txBody>
          <a:bodyPr wrap="square" rtlCol="0">
            <a:spAutoFit/>
          </a:bodyPr>
          <a:lstStyle/>
          <a:p>
            <a:pPr marL="342900" indent="-342900" algn="just">
              <a:lnSpc>
                <a:spcPct val="107000"/>
              </a:lnSpc>
              <a:spcAft>
                <a:spcPts val="750"/>
              </a:spcAft>
              <a:buFont typeface="Symbol" panose="05050102010706020507" pitchFamily="18" charset="2"/>
              <a:buChar char=""/>
            </a:pPr>
            <a:r>
              <a:rPr lang="en-US" dirty="0">
                <a:solidFill>
                  <a:srgbClr val="333333"/>
                </a:solidFill>
                <a:latin typeface="Helvetica" panose="020B0604020202020204" pitchFamily="34" charset="0"/>
                <a:cs typeface="Times New Roman" panose="02020603050405020304" pitchFamily="18" charset="0"/>
              </a:rPr>
              <a:t>Application $175.00</a:t>
            </a:r>
          </a:p>
          <a:p>
            <a:pPr marL="342900" indent="-342900" algn="just">
              <a:lnSpc>
                <a:spcPct val="107000"/>
              </a:lnSpc>
              <a:spcAft>
                <a:spcPts val="750"/>
              </a:spcAft>
              <a:buFont typeface="Symbol" panose="05050102010706020507" pitchFamily="18" charset="2"/>
              <a:buChar char=""/>
            </a:pPr>
            <a:r>
              <a:rPr lang="en-US" dirty="0">
                <a:solidFill>
                  <a:srgbClr val="333333"/>
                </a:solidFill>
                <a:latin typeface="Helvetica" panose="020B0604020202020204" pitchFamily="34" charset="0"/>
                <a:cs typeface="Times New Roman" panose="02020603050405020304" pitchFamily="18" charset="0"/>
              </a:rPr>
              <a:t>Renewal $75.00</a:t>
            </a:r>
          </a:p>
          <a:p>
            <a:pPr marL="342900" indent="-342900" algn="just">
              <a:lnSpc>
                <a:spcPct val="107000"/>
              </a:lnSpc>
              <a:spcAft>
                <a:spcPts val="750"/>
              </a:spcAft>
              <a:buFont typeface="Symbol" panose="05050102010706020507" pitchFamily="18" charset="2"/>
              <a:buChar char=""/>
            </a:pPr>
            <a:r>
              <a:rPr lang="en-US" dirty="0">
                <a:solidFill>
                  <a:srgbClr val="333333"/>
                </a:solidFill>
                <a:latin typeface="Helvetica" panose="020B0604020202020204" pitchFamily="34" charset="0"/>
                <a:cs typeface="Times New Roman" panose="02020603050405020304" pitchFamily="18" charset="0"/>
              </a:rPr>
              <a:t>Expired (Re-apply) $175.00</a:t>
            </a:r>
          </a:p>
        </p:txBody>
      </p:sp>
    </p:spTree>
    <p:extLst>
      <p:ext uri="{BB962C8B-B14F-4D97-AF65-F5344CB8AC3E}">
        <p14:creationId xmlns:p14="http://schemas.microsoft.com/office/powerpoint/2010/main" val="172965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A2A7A-1744-4A87-B71B-DDD2777450CA}"/>
              </a:ext>
            </a:extLst>
          </p:cNvPr>
          <p:cNvSpPr>
            <a:spLocks noGrp="1"/>
          </p:cNvSpPr>
          <p:nvPr>
            <p:ph type="title"/>
          </p:nvPr>
        </p:nvSpPr>
        <p:spPr>
          <a:xfrm>
            <a:off x="457200" y="0"/>
            <a:ext cx="7620000" cy="911877"/>
          </a:xfrm>
        </p:spPr>
        <p:txBody>
          <a:bodyPr>
            <a:normAutofit/>
          </a:bodyPr>
          <a:lstStyle/>
          <a:p>
            <a:r>
              <a:rPr lang="en-US" dirty="0"/>
              <a:t>Insurance Adjuster</a:t>
            </a:r>
          </a:p>
        </p:txBody>
      </p:sp>
      <p:sp>
        <p:nvSpPr>
          <p:cNvPr id="7" name="Slide Number Placeholder 6">
            <a:extLst>
              <a:ext uri="{FF2B5EF4-FFF2-40B4-BE49-F238E27FC236}">
                <a16:creationId xmlns:a16="http://schemas.microsoft.com/office/drawing/2014/main" id="{AEC1EDAD-0FD8-4547-B69E-6D881A15F1F8}"/>
              </a:ext>
            </a:extLst>
          </p:cNvPr>
          <p:cNvSpPr>
            <a:spLocks noGrp="1"/>
          </p:cNvSpPr>
          <p:nvPr>
            <p:ph type="sldNum" sz="quarter" idx="10"/>
          </p:nvPr>
        </p:nvSpPr>
        <p:spPr/>
        <p:txBody>
          <a:bodyPr/>
          <a:lstStyle/>
          <a:p>
            <a:r>
              <a:rPr lang="en-US"/>
              <a:t>Page </a:t>
            </a:r>
            <a:fld id="{5B1F56CA-8A84-43E9-B219-4D94BA1E6BE1}" type="slidenum">
              <a:rPr lang="en-US" smtClean="0"/>
              <a:pPr/>
              <a:t>2</a:t>
            </a:fld>
            <a:endParaRPr lang="en-US" dirty="0"/>
          </a:p>
        </p:txBody>
      </p:sp>
      <p:sp>
        <p:nvSpPr>
          <p:cNvPr id="8" name="TextBox 7">
            <a:extLst>
              <a:ext uri="{FF2B5EF4-FFF2-40B4-BE49-F238E27FC236}">
                <a16:creationId xmlns:a16="http://schemas.microsoft.com/office/drawing/2014/main" id="{09DE87AC-6458-49B8-98F5-4033B8700E60}"/>
              </a:ext>
            </a:extLst>
          </p:cNvPr>
          <p:cNvSpPr txBox="1"/>
          <p:nvPr/>
        </p:nvSpPr>
        <p:spPr>
          <a:xfrm>
            <a:off x="457200" y="1150230"/>
            <a:ext cx="6866626" cy="1938992"/>
          </a:xfrm>
          <a:prstGeom prst="rect">
            <a:avLst/>
          </a:prstGeom>
          <a:noFill/>
        </p:spPr>
        <p:txBody>
          <a:bodyPr wrap="square" rtlCol="0">
            <a:spAutoFit/>
          </a:bodyPr>
          <a:lstStyle/>
          <a:p>
            <a:r>
              <a:rPr lang="en-US" sz="2000" dirty="0"/>
              <a:t>Means a </a:t>
            </a:r>
            <a:r>
              <a:rPr lang="en-US" sz="2000" u="sng" dirty="0"/>
              <a:t>person who</a:t>
            </a:r>
            <a:r>
              <a:rPr lang="en-US" sz="2000" dirty="0"/>
              <a:t>, on behalf of the insurer, for compensation as an independent contractor or as the employee of an independent contractor or for a fee or commission </a:t>
            </a:r>
            <a:r>
              <a:rPr lang="en-US" sz="2000" u="sng" dirty="0"/>
              <a:t>investigates and negotiates the settlement of claims arising under insurance contracts </a:t>
            </a:r>
            <a:r>
              <a:rPr lang="en-US" sz="2000" dirty="0"/>
              <a:t>or otherwise acts on behalf of an insurer.</a:t>
            </a:r>
          </a:p>
        </p:txBody>
      </p:sp>
      <p:sp>
        <p:nvSpPr>
          <p:cNvPr id="9" name="Title 1">
            <a:extLst>
              <a:ext uri="{FF2B5EF4-FFF2-40B4-BE49-F238E27FC236}">
                <a16:creationId xmlns:a16="http://schemas.microsoft.com/office/drawing/2014/main" id="{53520876-F1B8-4F5F-97E0-3F4A6D1E3F35}"/>
              </a:ext>
            </a:extLst>
          </p:cNvPr>
          <p:cNvSpPr txBox="1">
            <a:spLocks/>
          </p:cNvSpPr>
          <p:nvPr/>
        </p:nvSpPr>
        <p:spPr>
          <a:xfrm>
            <a:off x="457200" y="2973061"/>
            <a:ext cx="7620000" cy="911877"/>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cap="none" spc="-60" baseline="0">
                <a:solidFill>
                  <a:srgbClr val="184173"/>
                </a:solidFill>
                <a:latin typeface="+mj-lt"/>
                <a:ea typeface="+mj-ea"/>
                <a:cs typeface="+mj-cs"/>
              </a:defRPr>
            </a:lvl1pPr>
          </a:lstStyle>
          <a:p>
            <a:r>
              <a:rPr lang="en-US" dirty="0"/>
              <a:t>Claims Examiner</a:t>
            </a:r>
          </a:p>
        </p:txBody>
      </p:sp>
      <p:sp>
        <p:nvSpPr>
          <p:cNvPr id="10" name="TextBox 9">
            <a:extLst>
              <a:ext uri="{FF2B5EF4-FFF2-40B4-BE49-F238E27FC236}">
                <a16:creationId xmlns:a16="http://schemas.microsoft.com/office/drawing/2014/main" id="{DACE22EA-EE85-42BA-ACDC-16F000D16A73}"/>
              </a:ext>
            </a:extLst>
          </p:cNvPr>
          <p:cNvSpPr txBox="1"/>
          <p:nvPr/>
        </p:nvSpPr>
        <p:spPr>
          <a:xfrm>
            <a:off x="457200" y="4153499"/>
            <a:ext cx="6866626" cy="954107"/>
          </a:xfrm>
          <a:prstGeom prst="rect">
            <a:avLst/>
          </a:prstGeom>
          <a:noFill/>
        </p:spPr>
        <p:txBody>
          <a:bodyPr wrap="square" rtlCol="0">
            <a:spAutoFit/>
          </a:bodyPr>
          <a:lstStyle/>
          <a:p>
            <a:r>
              <a:rPr lang="en-US" dirty="0"/>
              <a:t>Means </a:t>
            </a:r>
            <a:r>
              <a:rPr lang="en-US" u="sng" dirty="0"/>
              <a:t>an individual who</a:t>
            </a:r>
            <a:r>
              <a:rPr lang="en-US" dirty="0"/>
              <a:t>, as a paid employee of the department, of a plan No. 1, 2, or 3 </a:t>
            </a:r>
            <a:r>
              <a:rPr lang="en-US" sz="2000" dirty="0"/>
              <a:t>insurer</a:t>
            </a:r>
            <a:r>
              <a:rPr lang="en-US" dirty="0"/>
              <a:t>, or of an administrator licensed under Title 33, chapter 17, </a:t>
            </a:r>
            <a:r>
              <a:rPr lang="en-US" u="sng" dirty="0"/>
              <a:t>examines claims under Title 39 chapter 71.</a:t>
            </a:r>
          </a:p>
        </p:txBody>
      </p:sp>
    </p:spTree>
    <p:extLst>
      <p:ext uri="{BB962C8B-B14F-4D97-AF65-F5344CB8AC3E}">
        <p14:creationId xmlns:p14="http://schemas.microsoft.com/office/powerpoint/2010/main" val="3999716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39051-6460-41E0-B8C8-2E2578DCA8CA}"/>
              </a:ext>
            </a:extLst>
          </p:cNvPr>
          <p:cNvSpPr>
            <a:spLocks noGrp="1"/>
          </p:cNvSpPr>
          <p:nvPr>
            <p:ph type="title"/>
          </p:nvPr>
        </p:nvSpPr>
        <p:spPr>
          <a:xfrm>
            <a:off x="457200" y="0"/>
            <a:ext cx="7620000" cy="911877"/>
          </a:xfrm>
        </p:spPr>
        <p:txBody>
          <a:bodyPr/>
          <a:lstStyle/>
          <a:p>
            <a:r>
              <a:rPr lang="en-US" dirty="0"/>
              <a:t>Insurance Adjuster </a:t>
            </a:r>
          </a:p>
        </p:txBody>
      </p:sp>
      <p:sp>
        <p:nvSpPr>
          <p:cNvPr id="3" name="Slide Number Placeholder 2">
            <a:extLst>
              <a:ext uri="{FF2B5EF4-FFF2-40B4-BE49-F238E27FC236}">
                <a16:creationId xmlns:a16="http://schemas.microsoft.com/office/drawing/2014/main" id="{D4A99AE6-C957-40A9-BECB-6D70FED2477A}"/>
              </a:ext>
            </a:extLst>
          </p:cNvPr>
          <p:cNvSpPr>
            <a:spLocks noGrp="1"/>
          </p:cNvSpPr>
          <p:nvPr>
            <p:ph type="sldNum" sz="quarter" idx="4"/>
          </p:nvPr>
        </p:nvSpPr>
        <p:spPr/>
        <p:txBody>
          <a:bodyPr/>
          <a:lstStyle/>
          <a:p>
            <a:r>
              <a:rPr lang="en-US"/>
              <a:t>Page </a:t>
            </a:r>
            <a:fld id="{5B1F56CA-8A84-43E9-B219-4D94BA1E6BE1}" type="slidenum">
              <a:rPr lang="en-US" smtClean="0"/>
              <a:pPr/>
              <a:t>3</a:t>
            </a:fld>
            <a:endParaRPr lang="en-US" dirty="0"/>
          </a:p>
        </p:txBody>
      </p:sp>
      <p:sp>
        <p:nvSpPr>
          <p:cNvPr id="4" name="TextBox 3">
            <a:extLst>
              <a:ext uri="{FF2B5EF4-FFF2-40B4-BE49-F238E27FC236}">
                <a16:creationId xmlns:a16="http://schemas.microsoft.com/office/drawing/2014/main" id="{905B94BF-0139-48E0-9DB1-6FE6EFC49667}"/>
              </a:ext>
            </a:extLst>
          </p:cNvPr>
          <p:cNvSpPr txBox="1"/>
          <p:nvPr/>
        </p:nvSpPr>
        <p:spPr>
          <a:xfrm>
            <a:off x="457200" y="1120676"/>
            <a:ext cx="7332453" cy="3477875"/>
          </a:xfrm>
          <a:prstGeom prst="rect">
            <a:avLst/>
          </a:prstGeom>
          <a:noFill/>
        </p:spPr>
        <p:txBody>
          <a:bodyPr wrap="square" rtlCol="0">
            <a:spAutoFit/>
          </a:bodyPr>
          <a:lstStyle/>
          <a:p>
            <a:r>
              <a:rPr lang="en-US" sz="2000" dirty="0"/>
              <a:t>The term does not include a: </a:t>
            </a:r>
          </a:p>
          <a:p>
            <a:pPr marL="285750" indent="-285750">
              <a:buFont typeface="Arial" panose="020B0604020202020204" pitchFamily="34" charset="0"/>
              <a:buChar char="•"/>
            </a:pPr>
            <a:r>
              <a:rPr lang="en-US" sz="2000" dirty="0"/>
              <a:t>Licensed attorney who is qualified to practice law in this state; </a:t>
            </a:r>
          </a:p>
          <a:p>
            <a:pPr marL="285750" indent="-285750">
              <a:buFont typeface="Arial" panose="020B0604020202020204" pitchFamily="34" charset="0"/>
              <a:buChar char="•"/>
            </a:pPr>
            <a:r>
              <a:rPr lang="en-US" sz="2000" dirty="0"/>
              <a:t>Salaried employee of an insurer or of a managing general agent; </a:t>
            </a:r>
          </a:p>
          <a:p>
            <a:pPr marL="285750" indent="-285750">
              <a:buFont typeface="Arial" panose="020B0604020202020204" pitchFamily="34" charset="0"/>
              <a:buChar char="•"/>
            </a:pPr>
            <a:r>
              <a:rPr lang="en-US" sz="2000" dirty="0"/>
              <a:t>Licensed insurance producer who adjusts or assists in adjustment of losses arising under policies issued by the insurer; </a:t>
            </a:r>
          </a:p>
          <a:p>
            <a:pPr marL="285750" indent="-285750">
              <a:buFont typeface="Arial" panose="020B0604020202020204" pitchFamily="34" charset="0"/>
              <a:buChar char="•"/>
            </a:pPr>
            <a:r>
              <a:rPr lang="en-US" sz="2000" dirty="0"/>
              <a:t>Licensed third-party administrator who adjusts or assists in adjustment of losses arising under policies issued by the insurer; or </a:t>
            </a:r>
          </a:p>
          <a:p>
            <a:pPr marL="285750" indent="-285750">
              <a:buFont typeface="Arial" panose="020B0604020202020204" pitchFamily="34" charset="0"/>
              <a:buChar char="•"/>
            </a:pPr>
            <a:r>
              <a:rPr lang="en-US" sz="2000" dirty="0"/>
              <a:t>Claims examiner as defined in </a:t>
            </a:r>
            <a:r>
              <a:rPr lang="en-US" sz="2000" b="1" dirty="0">
                <a:hlinkClick r:id="rId2"/>
              </a:rPr>
              <a:t>39-71-116</a:t>
            </a:r>
            <a:r>
              <a:rPr lang="en-US" sz="2000" dirty="0"/>
              <a:t>. </a:t>
            </a:r>
          </a:p>
        </p:txBody>
      </p:sp>
    </p:spTree>
    <p:extLst>
      <p:ext uri="{BB962C8B-B14F-4D97-AF65-F5344CB8AC3E}">
        <p14:creationId xmlns:p14="http://schemas.microsoft.com/office/powerpoint/2010/main" val="1292252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F8C0D-9602-4BC9-BEB0-87557A95F502}"/>
              </a:ext>
            </a:extLst>
          </p:cNvPr>
          <p:cNvSpPr>
            <a:spLocks noGrp="1"/>
          </p:cNvSpPr>
          <p:nvPr>
            <p:ph type="title"/>
          </p:nvPr>
        </p:nvSpPr>
        <p:spPr>
          <a:xfrm>
            <a:off x="457200" y="0"/>
            <a:ext cx="7620000" cy="911877"/>
          </a:xfrm>
        </p:spPr>
        <p:txBody>
          <a:bodyPr>
            <a:normAutofit/>
          </a:bodyPr>
          <a:lstStyle/>
          <a:p>
            <a:r>
              <a:rPr lang="en-US" dirty="0"/>
              <a:t>Claims Examiner</a:t>
            </a:r>
          </a:p>
        </p:txBody>
      </p:sp>
      <p:sp>
        <p:nvSpPr>
          <p:cNvPr id="3" name="Slide Number Placeholder 2">
            <a:extLst>
              <a:ext uri="{FF2B5EF4-FFF2-40B4-BE49-F238E27FC236}">
                <a16:creationId xmlns:a16="http://schemas.microsoft.com/office/drawing/2014/main" id="{B6F35F9D-D8F7-453A-B456-E9D2CA93B17D}"/>
              </a:ext>
            </a:extLst>
          </p:cNvPr>
          <p:cNvSpPr>
            <a:spLocks noGrp="1"/>
          </p:cNvSpPr>
          <p:nvPr>
            <p:ph type="sldNum" sz="quarter" idx="4"/>
          </p:nvPr>
        </p:nvSpPr>
        <p:spPr/>
        <p:txBody>
          <a:bodyPr/>
          <a:lstStyle/>
          <a:p>
            <a:r>
              <a:rPr lang="en-US"/>
              <a:t>Page </a:t>
            </a:r>
            <a:fld id="{5B1F56CA-8A84-43E9-B219-4D94BA1E6BE1}" type="slidenum">
              <a:rPr lang="en-US" smtClean="0"/>
              <a:pPr/>
              <a:t>4</a:t>
            </a:fld>
            <a:endParaRPr lang="en-US" dirty="0"/>
          </a:p>
        </p:txBody>
      </p:sp>
      <p:sp>
        <p:nvSpPr>
          <p:cNvPr id="4" name="TextBox 3">
            <a:extLst>
              <a:ext uri="{FF2B5EF4-FFF2-40B4-BE49-F238E27FC236}">
                <a16:creationId xmlns:a16="http://schemas.microsoft.com/office/drawing/2014/main" id="{0E18BD16-9F1D-4CBE-B1C6-744D4744524A}"/>
              </a:ext>
            </a:extLst>
          </p:cNvPr>
          <p:cNvSpPr txBox="1"/>
          <p:nvPr/>
        </p:nvSpPr>
        <p:spPr>
          <a:xfrm>
            <a:off x="457200" y="1164762"/>
            <a:ext cx="6866626" cy="2862322"/>
          </a:xfrm>
          <a:prstGeom prst="rect">
            <a:avLst/>
          </a:prstGeom>
          <a:noFill/>
        </p:spPr>
        <p:txBody>
          <a:bodyPr wrap="square" rtlCol="0">
            <a:spAutoFit/>
          </a:bodyPr>
          <a:lstStyle/>
          <a:p>
            <a:r>
              <a:rPr lang="en-US" sz="2000" dirty="0"/>
              <a:t>Under Title 39 Chapter 71 </a:t>
            </a:r>
          </a:p>
          <a:p>
            <a:pPr marL="285750" indent="-285750">
              <a:buFont typeface="Arial" panose="020B0604020202020204" pitchFamily="34" charset="0"/>
              <a:buChar char="•"/>
            </a:pPr>
            <a:r>
              <a:rPr lang="en-US" sz="2000" dirty="0"/>
              <a:t>Determine liability; </a:t>
            </a:r>
          </a:p>
          <a:p>
            <a:pPr marL="285750" indent="-285750">
              <a:buFont typeface="Arial" panose="020B0604020202020204" pitchFamily="34" charset="0"/>
              <a:buChar char="•"/>
            </a:pPr>
            <a:r>
              <a:rPr lang="en-US" sz="2000" dirty="0"/>
              <a:t>Apply the requirements of this title; </a:t>
            </a:r>
          </a:p>
          <a:p>
            <a:pPr marL="285750" indent="-285750">
              <a:buFont typeface="Arial" panose="020B0604020202020204" pitchFamily="34" charset="0"/>
              <a:buChar char="•"/>
            </a:pPr>
            <a:r>
              <a:rPr lang="en-US" sz="2000" dirty="0"/>
              <a:t>Settle workers' compensation or occupational disease claims; or </a:t>
            </a:r>
          </a:p>
          <a:p>
            <a:pPr marL="285750" indent="-285750">
              <a:buFont typeface="Arial" panose="020B0604020202020204" pitchFamily="34" charset="0"/>
              <a:buChar char="•"/>
            </a:pPr>
            <a:r>
              <a:rPr lang="en-US" sz="2000" dirty="0"/>
              <a:t>Determine survivor benefits. </a:t>
            </a:r>
          </a:p>
          <a:p>
            <a:pPr marL="285750" indent="-285750">
              <a:buFont typeface="Arial" panose="020B0604020202020204" pitchFamily="34" charset="0"/>
              <a:buChar char="•"/>
            </a:pPr>
            <a:r>
              <a:rPr lang="en-US" sz="2000" dirty="0"/>
              <a:t>The term does not include an adjuster as defined in </a:t>
            </a:r>
            <a:r>
              <a:rPr lang="en-US" sz="2000" b="1" dirty="0">
                <a:hlinkClick r:id="rId2"/>
              </a:rPr>
              <a:t>33-17-102</a:t>
            </a:r>
            <a:r>
              <a:rPr lang="en-US" sz="2000" dirty="0"/>
              <a:t>. </a:t>
            </a:r>
          </a:p>
          <a:p>
            <a:endParaRPr lang="en-US" sz="2000" dirty="0"/>
          </a:p>
        </p:txBody>
      </p:sp>
    </p:spTree>
    <p:extLst>
      <p:ext uri="{BB962C8B-B14F-4D97-AF65-F5344CB8AC3E}">
        <p14:creationId xmlns:p14="http://schemas.microsoft.com/office/powerpoint/2010/main" val="3143335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C3063-948D-45A4-BB95-B496CD02664B}"/>
              </a:ext>
            </a:extLst>
          </p:cNvPr>
          <p:cNvSpPr>
            <a:spLocks noGrp="1"/>
          </p:cNvSpPr>
          <p:nvPr>
            <p:ph type="title"/>
          </p:nvPr>
        </p:nvSpPr>
        <p:spPr>
          <a:xfrm>
            <a:off x="457200" y="0"/>
            <a:ext cx="7620000" cy="911877"/>
          </a:xfrm>
        </p:spPr>
        <p:txBody>
          <a:bodyPr/>
          <a:lstStyle/>
          <a:p>
            <a:r>
              <a:rPr lang="en-US" dirty="0"/>
              <a:t>Adjuster License</a:t>
            </a:r>
          </a:p>
        </p:txBody>
      </p:sp>
      <p:sp>
        <p:nvSpPr>
          <p:cNvPr id="3" name="Slide Number Placeholder 2">
            <a:extLst>
              <a:ext uri="{FF2B5EF4-FFF2-40B4-BE49-F238E27FC236}">
                <a16:creationId xmlns:a16="http://schemas.microsoft.com/office/drawing/2014/main" id="{165173DE-6E75-4AD3-BA4B-4D1EDF03C29A}"/>
              </a:ext>
            </a:extLst>
          </p:cNvPr>
          <p:cNvSpPr>
            <a:spLocks noGrp="1"/>
          </p:cNvSpPr>
          <p:nvPr>
            <p:ph type="sldNum" sz="quarter" idx="4"/>
          </p:nvPr>
        </p:nvSpPr>
        <p:spPr/>
        <p:txBody>
          <a:bodyPr/>
          <a:lstStyle/>
          <a:p>
            <a:r>
              <a:rPr lang="en-US"/>
              <a:t>Page </a:t>
            </a:r>
            <a:fld id="{5B1F56CA-8A84-43E9-B219-4D94BA1E6BE1}" type="slidenum">
              <a:rPr lang="en-US" smtClean="0"/>
              <a:pPr/>
              <a:t>5</a:t>
            </a:fld>
            <a:endParaRPr lang="en-US" dirty="0"/>
          </a:p>
        </p:txBody>
      </p:sp>
      <p:sp>
        <p:nvSpPr>
          <p:cNvPr id="4" name="TextBox 3">
            <a:extLst>
              <a:ext uri="{FF2B5EF4-FFF2-40B4-BE49-F238E27FC236}">
                <a16:creationId xmlns:a16="http://schemas.microsoft.com/office/drawing/2014/main" id="{4F3021EC-F61E-4D0B-A108-4B93AA071908}"/>
              </a:ext>
            </a:extLst>
          </p:cNvPr>
          <p:cNvSpPr txBox="1"/>
          <p:nvPr/>
        </p:nvSpPr>
        <p:spPr>
          <a:xfrm>
            <a:off x="457200" y="997519"/>
            <a:ext cx="6064370" cy="1015663"/>
          </a:xfrm>
          <a:prstGeom prst="rect">
            <a:avLst/>
          </a:prstGeom>
          <a:noFill/>
        </p:spPr>
        <p:txBody>
          <a:bodyPr wrap="square" rtlCol="0">
            <a:spAutoFit/>
          </a:bodyPr>
          <a:lstStyle/>
          <a:p>
            <a:r>
              <a:rPr lang="en-US" sz="2000" dirty="0"/>
              <a:t>Means a document issued by the commissioner that authorizes a person to act as an adjuster or a public adjuster.</a:t>
            </a:r>
          </a:p>
        </p:txBody>
      </p:sp>
      <p:sp>
        <p:nvSpPr>
          <p:cNvPr id="5" name="Title 1">
            <a:extLst>
              <a:ext uri="{FF2B5EF4-FFF2-40B4-BE49-F238E27FC236}">
                <a16:creationId xmlns:a16="http://schemas.microsoft.com/office/drawing/2014/main" id="{6502D088-32AD-4FEF-8000-1C1BCBD46894}"/>
              </a:ext>
            </a:extLst>
          </p:cNvPr>
          <p:cNvSpPr txBox="1">
            <a:spLocks/>
          </p:cNvSpPr>
          <p:nvPr/>
        </p:nvSpPr>
        <p:spPr>
          <a:xfrm>
            <a:off x="457200" y="1871756"/>
            <a:ext cx="7620000" cy="911877"/>
          </a:xfrm>
          <a:prstGeom prst="rect">
            <a:avLst/>
          </a:prstGeom>
        </p:spPr>
        <p:txBody>
          <a:bodyPr vert="horz" lIns="91440" tIns="45720" rIns="91440" bIns="45720" rtlCol="0" anchor="b">
            <a:normAutofit/>
          </a:bodyPr>
          <a:lstStyle>
            <a:lvl1pPr algn="l" defTabSz="914400" rtl="0" eaLnBrk="1" latinLnBrk="0" hangingPunct="1">
              <a:spcBef>
                <a:spcPct val="0"/>
              </a:spcBef>
              <a:buNone/>
              <a:defRPr sz="4000" kern="1200" cap="none" spc="-60" baseline="0">
                <a:solidFill>
                  <a:srgbClr val="184173"/>
                </a:solidFill>
                <a:latin typeface="+mj-lt"/>
                <a:ea typeface="+mj-ea"/>
                <a:cs typeface="+mj-cs"/>
              </a:defRPr>
            </a:lvl1pPr>
          </a:lstStyle>
          <a:p>
            <a:r>
              <a:rPr lang="en-US" dirty="0"/>
              <a:t>Claims Examiner Certification</a:t>
            </a:r>
          </a:p>
        </p:txBody>
      </p:sp>
      <p:sp>
        <p:nvSpPr>
          <p:cNvPr id="6" name="TextBox 5">
            <a:extLst>
              <a:ext uri="{FF2B5EF4-FFF2-40B4-BE49-F238E27FC236}">
                <a16:creationId xmlns:a16="http://schemas.microsoft.com/office/drawing/2014/main" id="{DA3428FF-1E1D-49E5-85DE-C1EEB2CBC20E}"/>
              </a:ext>
            </a:extLst>
          </p:cNvPr>
          <p:cNvSpPr txBox="1"/>
          <p:nvPr/>
        </p:nvSpPr>
        <p:spPr>
          <a:xfrm>
            <a:off x="457200" y="2787946"/>
            <a:ext cx="6262778" cy="3724096"/>
          </a:xfrm>
          <a:prstGeom prst="rect">
            <a:avLst/>
          </a:prstGeom>
          <a:noFill/>
        </p:spPr>
        <p:txBody>
          <a:bodyPr wrap="square" rtlCol="0">
            <a:spAutoFit/>
          </a:bodyPr>
          <a:lstStyle/>
          <a:p>
            <a:r>
              <a:rPr lang="en-US" dirty="0"/>
              <a:t>Each applicant for certification as a workers' compensation claims examiner shall, prior to the issuance of such certification, personally take and pass an examination.</a:t>
            </a:r>
          </a:p>
          <a:p>
            <a:endParaRPr lang="en-US" dirty="0"/>
          </a:p>
          <a:p>
            <a:pPr lvl="1"/>
            <a:r>
              <a:rPr lang="en-US" dirty="0"/>
              <a:t>Completion of an examination demonstrates:</a:t>
            </a:r>
          </a:p>
          <a:p>
            <a:pPr marL="742950" lvl="1" indent="-285750">
              <a:buFont typeface="Arial" panose="020B0604020202020204" pitchFamily="34" charset="0"/>
              <a:buChar char="•"/>
            </a:pPr>
            <a:r>
              <a:rPr lang="en-US" sz="1600" dirty="0"/>
              <a:t>Familiarity with Montana's workers' compensation statutes;</a:t>
            </a:r>
          </a:p>
          <a:p>
            <a:pPr marL="742950" lvl="1" indent="-285750">
              <a:buFont typeface="Arial" panose="020B0604020202020204" pitchFamily="34" charset="0"/>
              <a:buChar char="•"/>
            </a:pPr>
            <a:r>
              <a:rPr lang="en-US" sz="1600" dirty="0"/>
              <a:t>Ability to navigate the administrative rules found in this chapter;</a:t>
            </a:r>
          </a:p>
          <a:p>
            <a:pPr marL="742950" lvl="1" indent="-285750">
              <a:buFont typeface="Arial" panose="020B0604020202020204" pitchFamily="34" charset="0"/>
              <a:buChar char="•"/>
            </a:pPr>
            <a:r>
              <a:rPr lang="en-US" sz="1600" dirty="0"/>
              <a:t>Knowledge of workers' compensation definitions and concepts including for example, course and scope, coverage, liability, subrogation, claims for benefits, compensation and medical benefits, settlements, subsequent injury fund, vocational rehabilitation, mediation, and due process</a:t>
            </a:r>
          </a:p>
          <a:p>
            <a:endParaRPr lang="en-US" dirty="0"/>
          </a:p>
        </p:txBody>
      </p:sp>
    </p:spTree>
    <p:extLst>
      <p:ext uri="{BB962C8B-B14F-4D97-AF65-F5344CB8AC3E}">
        <p14:creationId xmlns:p14="http://schemas.microsoft.com/office/powerpoint/2010/main" val="2362150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3B228-1049-41DD-8298-1DB92AD40DD5}"/>
              </a:ext>
            </a:extLst>
          </p:cNvPr>
          <p:cNvSpPr>
            <a:spLocks noGrp="1"/>
          </p:cNvSpPr>
          <p:nvPr>
            <p:ph type="title"/>
          </p:nvPr>
        </p:nvSpPr>
        <p:spPr/>
        <p:txBody>
          <a:bodyPr/>
          <a:lstStyle/>
          <a:p>
            <a:r>
              <a:rPr lang="en-US" dirty="0"/>
              <a:t>Adjuster License Qualifications</a:t>
            </a:r>
          </a:p>
        </p:txBody>
      </p:sp>
      <p:sp>
        <p:nvSpPr>
          <p:cNvPr id="3" name="Slide Number Placeholder 2">
            <a:extLst>
              <a:ext uri="{FF2B5EF4-FFF2-40B4-BE49-F238E27FC236}">
                <a16:creationId xmlns:a16="http://schemas.microsoft.com/office/drawing/2014/main" id="{603C5EFC-5BA1-48B7-839A-D39CE5011DFC}"/>
              </a:ext>
            </a:extLst>
          </p:cNvPr>
          <p:cNvSpPr>
            <a:spLocks noGrp="1"/>
          </p:cNvSpPr>
          <p:nvPr>
            <p:ph type="sldNum" sz="quarter" idx="4"/>
          </p:nvPr>
        </p:nvSpPr>
        <p:spPr/>
        <p:txBody>
          <a:bodyPr/>
          <a:lstStyle/>
          <a:p>
            <a:r>
              <a:rPr lang="en-US"/>
              <a:t>Page </a:t>
            </a:r>
            <a:fld id="{5B1F56CA-8A84-43E9-B219-4D94BA1E6BE1}" type="slidenum">
              <a:rPr lang="en-US" smtClean="0"/>
              <a:pPr/>
              <a:t>6</a:t>
            </a:fld>
            <a:endParaRPr lang="en-US" dirty="0"/>
          </a:p>
        </p:txBody>
      </p:sp>
      <p:sp>
        <p:nvSpPr>
          <p:cNvPr id="4" name="TextBox 3">
            <a:extLst>
              <a:ext uri="{FF2B5EF4-FFF2-40B4-BE49-F238E27FC236}">
                <a16:creationId xmlns:a16="http://schemas.microsoft.com/office/drawing/2014/main" id="{EA601FD1-8BB9-4CDB-855B-2A7102B3A6B6}"/>
              </a:ext>
            </a:extLst>
          </p:cNvPr>
          <p:cNvSpPr txBox="1"/>
          <p:nvPr/>
        </p:nvSpPr>
        <p:spPr>
          <a:xfrm>
            <a:off x="457200" y="1268083"/>
            <a:ext cx="7996687" cy="1200329"/>
          </a:xfrm>
          <a:prstGeom prst="rect">
            <a:avLst/>
          </a:prstGeom>
          <a:noFill/>
        </p:spPr>
        <p:txBody>
          <a:bodyPr wrap="square" rtlCol="0">
            <a:spAutoFit/>
          </a:bodyPr>
          <a:lstStyle/>
          <a:p>
            <a:r>
              <a:rPr lang="en-US" dirty="0"/>
              <a:t>A person may not act as or purport to be an adjuster in this state unless the person holds an adjuster license. A person shall apply to the commissioner for an adjuster license in a form approved by the commissioner. The commissioner shall issue the license to persons qualified to be licensed.</a:t>
            </a:r>
          </a:p>
        </p:txBody>
      </p:sp>
      <p:sp>
        <p:nvSpPr>
          <p:cNvPr id="5" name="TextBox 4">
            <a:extLst>
              <a:ext uri="{FF2B5EF4-FFF2-40B4-BE49-F238E27FC236}">
                <a16:creationId xmlns:a16="http://schemas.microsoft.com/office/drawing/2014/main" id="{A258956F-81A0-4342-8AEE-D6B61FB28FFE}"/>
              </a:ext>
            </a:extLst>
          </p:cNvPr>
          <p:cNvSpPr txBox="1"/>
          <p:nvPr/>
        </p:nvSpPr>
        <p:spPr>
          <a:xfrm>
            <a:off x="741871" y="2671900"/>
            <a:ext cx="7608499" cy="4001095"/>
          </a:xfrm>
          <a:prstGeom prst="rect">
            <a:avLst/>
          </a:prstGeom>
          <a:noFill/>
        </p:spPr>
        <p:txBody>
          <a:bodyPr wrap="square" rtlCol="0">
            <a:spAutoFit/>
          </a:bodyPr>
          <a:lstStyle/>
          <a:p>
            <a:r>
              <a:rPr lang="en-US" dirty="0"/>
              <a:t>To be licensed as an individual adjuster:</a:t>
            </a:r>
          </a:p>
          <a:p>
            <a:pPr marL="285750" indent="-285750">
              <a:buFont typeface="Arial" panose="020B0604020202020204" pitchFamily="34" charset="0"/>
              <a:buChar char="•"/>
            </a:pPr>
            <a:r>
              <a:rPr lang="en-US" dirty="0"/>
              <a:t>18 years of age or older</a:t>
            </a:r>
          </a:p>
          <a:p>
            <a:pPr marL="285750" indent="-285750">
              <a:buFont typeface="Arial" panose="020B0604020202020204" pitchFamily="34" charset="0"/>
              <a:buChar char="•"/>
            </a:pPr>
            <a:r>
              <a:rPr lang="en-US" dirty="0"/>
              <a:t>Resident of Montana or a state that permits residents of Montana to act as adjusters; or</a:t>
            </a:r>
          </a:p>
          <a:p>
            <a:pPr lvl="1"/>
            <a:r>
              <a:rPr lang="en-US" dirty="0"/>
              <a:t>If not a resident of this state, shall designate a home state in which the adjuster does not maintain a place of business or residence if:</a:t>
            </a:r>
            <a:endParaRPr lang="en-US" sz="2000" dirty="0"/>
          </a:p>
          <a:p>
            <a:pPr marL="742950" lvl="1" indent="-285750">
              <a:buFont typeface="Arial" panose="020B0604020202020204" pitchFamily="34" charset="0"/>
              <a:buChar char="•"/>
            </a:pPr>
            <a:r>
              <a:rPr lang="en-US" dirty="0"/>
              <a:t>The adjuster's principal state of business or residence does not offer adjuster licensure; and</a:t>
            </a:r>
            <a:endParaRPr lang="en-US" sz="2000" dirty="0"/>
          </a:p>
          <a:p>
            <a:pPr marL="742950" lvl="1" indent="-285750">
              <a:buFont typeface="Arial" panose="020B0604020202020204" pitchFamily="34" charset="0"/>
              <a:buChar char="•"/>
            </a:pPr>
            <a:r>
              <a:rPr lang="en-US" dirty="0"/>
              <a:t>The adjuster qualifies for the license as if the adjuster were a resident of the designated home state</a:t>
            </a:r>
          </a:p>
          <a:p>
            <a:pPr marL="285750" indent="-285750">
              <a:buFont typeface="Arial" panose="020B0604020202020204" pitchFamily="34" charset="0"/>
              <a:buChar char="•"/>
            </a:pPr>
            <a:r>
              <a:rPr lang="en-US" dirty="0"/>
              <a:t>Must be trustworthy and of good character and reputation</a:t>
            </a:r>
          </a:p>
          <a:p>
            <a:pPr marL="285750" indent="-285750">
              <a:buFont typeface="Arial" panose="020B0604020202020204" pitchFamily="34" charset="0"/>
              <a:buChar char="•"/>
            </a:pPr>
            <a:r>
              <a:rPr lang="en-US" dirty="0"/>
              <a:t>Submit to a licensing background examination</a:t>
            </a:r>
          </a:p>
          <a:p>
            <a:endParaRPr lang="en-US" sz="2000" dirty="0"/>
          </a:p>
          <a:p>
            <a:pPr lvl="1"/>
            <a:endParaRPr lang="en-US" dirty="0"/>
          </a:p>
        </p:txBody>
      </p:sp>
    </p:spTree>
    <p:extLst>
      <p:ext uri="{BB962C8B-B14F-4D97-AF65-F5344CB8AC3E}">
        <p14:creationId xmlns:p14="http://schemas.microsoft.com/office/powerpoint/2010/main" val="1458098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0A11F-3CC4-402E-AA8A-F78617A6BC3D}"/>
              </a:ext>
            </a:extLst>
          </p:cNvPr>
          <p:cNvSpPr>
            <a:spLocks noGrp="1"/>
          </p:cNvSpPr>
          <p:nvPr>
            <p:ph type="title"/>
          </p:nvPr>
        </p:nvSpPr>
        <p:spPr/>
        <p:txBody>
          <a:bodyPr/>
          <a:lstStyle/>
          <a:p>
            <a:r>
              <a:rPr lang="en-US" dirty="0"/>
              <a:t>Qualifications Cont.</a:t>
            </a:r>
          </a:p>
        </p:txBody>
      </p:sp>
      <p:sp>
        <p:nvSpPr>
          <p:cNvPr id="3" name="Slide Number Placeholder 2">
            <a:extLst>
              <a:ext uri="{FF2B5EF4-FFF2-40B4-BE49-F238E27FC236}">
                <a16:creationId xmlns:a16="http://schemas.microsoft.com/office/drawing/2014/main" id="{4C5CF758-2FDF-48A8-A711-7599AABBB72A}"/>
              </a:ext>
            </a:extLst>
          </p:cNvPr>
          <p:cNvSpPr>
            <a:spLocks noGrp="1"/>
          </p:cNvSpPr>
          <p:nvPr>
            <p:ph type="sldNum" sz="quarter" idx="4"/>
          </p:nvPr>
        </p:nvSpPr>
        <p:spPr/>
        <p:txBody>
          <a:bodyPr/>
          <a:lstStyle/>
          <a:p>
            <a:r>
              <a:rPr lang="en-US"/>
              <a:t>Page </a:t>
            </a:r>
            <a:fld id="{5B1F56CA-8A84-43E9-B219-4D94BA1E6BE1}" type="slidenum">
              <a:rPr lang="en-US" smtClean="0"/>
              <a:pPr/>
              <a:t>7</a:t>
            </a:fld>
            <a:endParaRPr lang="en-US" dirty="0"/>
          </a:p>
        </p:txBody>
      </p:sp>
      <p:sp>
        <p:nvSpPr>
          <p:cNvPr id="4" name="TextBox 3">
            <a:extLst>
              <a:ext uri="{FF2B5EF4-FFF2-40B4-BE49-F238E27FC236}">
                <a16:creationId xmlns:a16="http://schemas.microsoft.com/office/drawing/2014/main" id="{87874EFC-8046-46DF-8331-9FD86C52C1E5}"/>
              </a:ext>
            </a:extLst>
          </p:cNvPr>
          <p:cNvSpPr txBox="1"/>
          <p:nvPr/>
        </p:nvSpPr>
        <p:spPr>
          <a:xfrm>
            <a:off x="762000" y="1127501"/>
            <a:ext cx="7620000" cy="5078313"/>
          </a:xfrm>
          <a:prstGeom prst="rect">
            <a:avLst/>
          </a:prstGeom>
          <a:noFill/>
        </p:spPr>
        <p:txBody>
          <a:bodyPr wrap="square" rtlCol="0">
            <a:spAutoFit/>
          </a:bodyPr>
          <a:lstStyle/>
          <a:p>
            <a:pPr marL="285750" indent="-285750">
              <a:buFont typeface="Arial" panose="020B0604020202020204" pitchFamily="34" charset="0"/>
              <a:buChar char="•"/>
            </a:pPr>
            <a:r>
              <a:rPr lang="en-US" dirty="0"/>
              <a:t>Maintain an in-state office, accessible to the public, keep for 5 years usual and customary records and transactions under the license. Office can be located in the home of the licensee.</a:t>
            </a:r>
          </a:p>
          <a:p>
            <a:pPr marL="285750" indent="-285750">
              <a:buFont typeface="Arial" panose="020B0604020202020204" pitchFamily="34" charset="0"/>
              <a:buChar char="•"/>
            </a:pPr>
            <a:r>
              <a:rPr lang="en-US" dirty="0"/>
              <a:t>A business entity may be licensed if each individual adjuster is separately licensed or is named in the business entity license and is qualified for an individual license under this section.</a:t>
            </a:r>
          </a:p>
          <a:p>
            <a:pPr marL="285750" indent="-285750">
              <a:buFont typeface="Arial" panose="020B0604020202020204" pitchFamily="34" charset="0"/>
              <a:buChar char="•"/>
            </a:pPr>
            <a:r>
              <a:rPr lang="en-US" dirty="0"/>
              <a:t>Exemption, if previously licensed in another state may not be required to complete any pre-licensing education or examination</a:t>
            </a:r>
          </a:p>
          <a:p>
            <a:pPr marL="285750" indent="-285750">
              <a:buFont typeface="Arial" panose="020B0604020202020204" pitchFamily="34" charset="0"/>
              <a:buChar char="•"/>
            </a:pPr>
            <a:r>
              <a:rPr lang="en-US" dirty="0"/>
              <a:t>Exemption available only if the currently licensed in the other state or the individual's application is received within 90 days of the cancellation of the individual's previous license and the other state’s certification or state's database indicate that, at the time of the cancellation, the individual was in good standing.</a:t>
            </a:r>
          </a:p>
          <a:p>
            <a:pPr marL="285750" indent="-285750">
              <a:buFont typeface="Arial" panose="020B0604020202020204" pitchFamily="34" charset="0"/>
              <a:buChar char="•"/>
            </a:pPr>
            <a:r>
              <a:rPr lang="en-US" dirty="0"/>
              <a:t>Not required for an adjuster who is adjusting for the purpose making adjustments of a particular loss under an insurance policy or for the adjustment of a series of losses resulting from a catastrophe.</a:t>
            </a:r>
          </a:p>
          <a:p>
            <a:endParaRPr lang="en-US" dirty="0"/>
          </a:p>
          <a:p>
            <a:endParaRPr lang="en-US" dirty="0"/>
          </a:p>
        </p:txBody>
      </p:sp>
    </p:spTree>
    <p:extLst>
      <p:ext uri="{BB962C8B-B14F-4D97-AF65-F5344CB8AC3E}">
        <p14:creationId xmlns:p14="http://schemas.microsoft.com/office/powerpoint/2010/main" val="312861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72C87-529D-4EF7-80CF-AC2A8AB5B738}"/>
              </a:ext>
            </a:extLst>
          </p:cNvPr>
          <p:cNvSpPr>
            <a:spLocks noGrp="1"/>
          </p:cNvSpPr>
          <p:nvPr>
            <p:ph type="title"/>
          </p:nvPr>
        </p:nvSpPr>
        <p:spPr/>
        <p:txBody>
          <a:bodyPr/>
          <a:lstStyle/>
          <a:p>
            <a:r>
              <a:rPr lang="en-US" dirty="0"/>
              <a:t>Qualifications Cont.</a:t>
            </a:r>
          </a:p>
        </p:txBody>
      </p:sp>
      <p:sp>
        <p:nvSpPr>
          <p:cNvPr id="3" name="Slide Number Placeholder 2">
            <a:extLst>
              <a:ext uri="{FF2B5EF4-FFF2-40B4-BE49-F238E27FC236}">
                <a16:creationId xmlns:a16="http://schemas.microsoft.com/office/drawing/2014/main" id="{357D4080-4152-445F-BEF5-0990A823D75C}"/>
              </a:ext>
            </a:extLst>
          </p:cNvPr>
          <p:cNvSpPr>
            <a:spLocks noGrp="1"/>
          </p:cNvSpPr>
          <p:nvPr>
            <p:ph type="sldNum" sz="quarter" idx="4"/>
          </p:nvPr>
        </p:nvSpPr>
        <p:spPr/>
        <p:txBody>
          <a:bodyPr/>
          <a:lstStyle/>
          <a:p>
            <a:r>
              <a:rPr lang="en-US"/>
              <a:t>Page </a:t>
            </a:r>
            <a:fld id="{5B1F56CA-8A84-43E9-B219-4D94BA1E6BE1}" type="slidenum">
              <a:rPr lang="en-US" smtClean="0"/>
              <a:pPr/>
              <a:t>8</a:t>
            </a:fld>
            <a:endParaRPr lang="en-US" dirty="0"/>
          </a:p>
        </p:txBody>
      </p:sp>
      <p:sp>
        <p:nvSpPr>
          <p:cNvPr id="5" name="Rectangle 4">
            <a:extLst>
              <a:ext uri="{FF2B5EF4-FFF2-40B4-BE49-F238E27FC236}">
                <a16:creationId xmlns:a16="http://schemas.microsoft.com/office/drawing/2014/main" id="{3FA296B3-7D72-4714-A7EA-A79AEA2ADBEF}"/>
              </a:ext>
            </a:extLst>
          </p:cNvPr>
          <p:cNvSpPr/>
          <p:nvPr/>
        </p:nvSpPr>
        <p:spPr>
          <a:xfrm>
            <a:off x="707363" y="1414463"/>
            <a:ext cx="7619999" cy="2031325"/>
          </a:xfrm>
          <a:prstGeom prst="rect">
            <a:avLst/>
          </a:prstGeom>
        </p:spPr>
        <p:txBody>
          <a:bodyPr wrap="square">
            <a:spAutoFit/>
          </a:bodyPr>
          <a:lstStyle/>
          <a:p>
            <a:pPr marL="285750" indent="-285750">
              <a:buFont typeface="Arial" panose="020B0604020202020204" pitchFamily="34" charset="0"/>
              <a:buChar char="•"/>
            </a:pPr>
            <a:r>
              <a:rPr lang="en-US" dirty="0"/>
              <a:t>Not required for an adjuster who is adjusting for the purpose making adjustments of a particular loss under an insurance policy or for the adjustment of a series of losses resulting from a catastrophe.</a:t>
            </a:r>
          </a:p>
          <a:p>
            <a:pPr marL="285750" indent="-285750">
              <a:buFont typeface="Arial" panose="020B0604020202020204" pitchFamily="34" charset="0"/>
              <a:buChar char="•"/>
            </a:pPr>
            <a:r>
              <a:rPr lang="en-US" dirty="0"/>
              <a:t>license in force until lapsed, suspended, revoked, or terminated. The licensee shall renew the license by the biennial renewal date and pay the appropriate fee or the license will lapse.</a:t>
            </a:r>
          </a:p>
          <a:p>
            <a:endParaRPr lang="en-US" dirty="0"/>
          </a:p>
        </p:txBody>
      </p:sp>
    </p:spTree>
    <p:extLst>
      <p:ext uri="{BB962C8B-B14F-4D97-AF65-F5344CB8AC3E}">
        <p14:creationId xmlns:p14="http://schemas.microsoft.com/office/powerpoint/2010/main" val="3646123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6013B-B79F-45FE-B0AA-84C43A75D222}"/>
              </a:ext>
            </a:extLst>
          </p:cNvPr>
          <p:cNvSpPr>
            <a:spLocks noGrp="1"/>
          </p:cNvSpPr>
          <p:nvPr>
            <p:ph type="title"/>
          </p:nvPr>
        </p:nvSpPr>
        <p:spPr/>
        <p:txBody>
          <a:bodyPr/>
          <a:lstStyle/>
          <a:p>
            <a:r>
              <a:rPr lang="en-US" dirty="0"/>
              <a:t>Adjuster License</a:t>
            </a:r>
          </a:p>
        </p:txBody>
      </p:sp>
      <p:sp>
        <p:nvSpPr>
          <p:cNvPr id="3" name="Slide Number Placeholder 2">
            <a:extLst>
              <a:ext uri="{FF2B5EF4-FFF2-40B4-BE49-F238E27FC236}">
                <a16:creationId xmlns:a16="http://schemas.microsoft.com/office/drawing/2014/main" id="{D12126DC-F777-4998-AF78-4824D5B5BED9}"/>
              </a:ext>
            </a:extLst>
          </p:cNvPr>
          <p:cNvSpPr>
            <a:spLocks noGrp="1"/>
          </p:cNvSpPr>
          <p:nvPr>
            <p:ph type="sldNum" sz="quarter" idx="4"/>
          </p:nvPr>
        </p:nvSpPr>
        <p:spPr/>
        <p:txBody>
          <a:bodyPr/>
          <a:lstStyle/>
          <a:p>
            <a:r>
              <a:rPr lang="en-US" dirty="0"/>
              <a:t>Page </a:t>
            </a:r>
            <a:fld id="{5B1F56CA-8A84-43E9-B219-4D94BA1E6BE1}" type="slidenum">
              <a:rPr lang="en-US" smtClean="0"/>
              <a:pPr/>
              <a:t>9</a:t>
            </a:fld>
            <a:endParaRPr lang="en-US" dirty="0"/>
          </a:p>
        </p:txBody>
      </p:sp>
      <p:sp>
        <p:nvSpPr>
          <p:cNvPr id="4" name="TextBox 3">
            <a:extLst>
              <a:ext uri="{FF2B5EF4-FFF2-40B4-BE49-F238E27FC236}">
                <a16:creationId xmlns:a16="http://schemas.microsoft.com/office/drawing/2014/main" id="{5B2C87C4-F0D5-4885-A04A-0D6D4983C700}"/>
              </a:ext>
            </a:extLst>
          </p:cNvPr>
          <p:cNvSpPr txBox="1"/>
          <p:nvPr/>
        </p:nvSpPr>
        <p:spPr>
          <a:xfrm>
            <a:off x="457200" y="1064595"/>
            <a:ext cx="8885208" cy="4524315"/>
          </a:xfrm>
          <a:prstGeom prst="rect">
            <a:avLst/>
          </a:prstGeom>
          <a:noFill/>
        </p:spPr>
        <p:txBody>
          <a:bodyPr wrap="square" rtlCol="0">
            <a:spAutoFit/>
          </a:bodyPr>
          <a:lstStyle/>
          <a:p>
            <a:r>
              <a:rPr lang="en-US" dirty="0"/>
              <a:t>EXAMINATION CONTENT OUTLINE</a:t>
            </a:r>
          </a:p>
          <a:p>
            <a:r>
              <a:rPr lang="en-US" dirty="0"/>
              <a:t>Other Insurance Concepts</a:t>
            </a:r>
          </a:p>
          <a:p>
            <a:pPr marL="800100" lvl="1" indent="-342900">
              <a:buFont typeface="Arial" panose="020B0604020202020204" pitchFamily="34" charset="0"/>
              <a:buChar char="•"/>
            </a:pPr>
            <a:r>
              <a:rPr lang="en-US" dirty="0"/>
              <a:t>Total, partial, recurrent and residual disability </a:t>
            </a:r>
          </a:p>
          <a:p>
            <a:pPr marL="800100" lvl="1" indent="-342900">
              <a:buFont typeface="Arial" panose="020B0604020202020204" pitchFamily="34" charset="0"/>
              <a:buChar char="•"/>
            </a:pPr>
            <a:r>
              <a:rPr lang="en-US" dirty="0"/>
              <a:t>Owner’s rights </a:t>
            </a:r>
          </a:p>
          <a:p>
            <a:pPr marL="800100" lvl="1" indent="-342900">
              <a:buFont typeface="Arial" panose="020B0604020202020204" pitchFamily="34" charset="0"/>
              <a:buChar char="•"/>
            </a:pPr>
            <a:r>
              <a:rPr lang="en-US" dirty="0"/>
              <a:t>Dependent children benefits </a:t>
            </a:r>
          </a:p>
          <a:p>
            <a:pPr marL="800100" lvl="1" indent="-342900">
              <a:buFont typeface="Arial" panose="020B0604020202020204" pitchFamily="34" charset="0"/>
              <a:buChar char="•"/>
            </a:pPr>
            <a:r>
              <a:rPr lang="en-US" dirty="0"/>
              <a:t>Primary and contingent beneficiaries </a:t>
            </a:r>
          </a:p>
          <a:p>
            <a:pPr marL="800100" lvl="1" indent="-342900">
              <a:buFont typeface="Arial" panose="020B0604020202020204" pitchFamily="34" charset="0"/>
              <a:buChar char="•"/>
            </a:pPr>
            <a:r>
              <a:rPr lang="en-US" dirty="0"/>
              <a:t>Modes of premium payments</a:t>
            </a:r>
          </a:p>
          <a:p>
            <a:pPr marL="800100" lvl="1" indent="-342900">
              <a:buFont typeface="Arial" panose="020B0604020202020204" pitchFamily="34" charset="0"/>
              <a:buChar char="•"/>
            </a:pPr>
            <a:r>
              <a:rPr lang="en-US" dirty="0"/>
              <a:t>Nonduplication and coordination of benefits (e.g., primary vs. excess) Montana Insurance Supplement - Examination Content Outlines October 30, 2018 S4 </a:t>
            </a:r>
          </a:p>
          <a:p>
            <a:pPr marL="800100" lvl="1" indent="-342900">
              <a:buFont typeface="Arial" panose="020B0604020202020204" pitchFamily="34" charset="0"/>
              <a:buChar char="•"/>
            </a:pPr>
            <a:r>
              <a:rPr lang="en-US" dirty="0"/>
              <a:t>Occupational vs. non-occupational </a:t>
            </a:r>
          </a:p>
          <a:p>
            <a:pPr marL="800100" lvl="1" indent="-342900">
              <a:buFont typeface="Arial" panose="020B0604020202020204" pitchFamily="34" charset="0"/>
              <a:buChar char="•"/>
            </a:pPr>
            <a:r>
              <a:rPr lang="en-US" dirty="0"/>
              <a:t>Tax treatment of premiums and proceeds of insurance contracts (e.g., disability income and medical expenses, etc.) </a:t>
            </a:r>
          </a:p>
          <a:p>
            <a:pPr marL="800100" lvl="1" indent="-342900">
              <a:buFont typeface="Arial" panose="020B0604020202020204" pitchFamily="34" charset="0"/>
              <a:buChar char="•"/>
            </a:pPr>
            <a:r>
              <a:rPr lang="en-US" dirty="0"/>
              <a:t>Managed care </a:t>
            </a:r>
          </a:p>
          <a:p>
            <a:pPr marL="800100" lvl="1" indent="-342900">
              <a:buFont typeface="Arial" panose="020B0604020202020204" pitchFamily="34" charset="0"/>
              <a:buChar char="•"/>
            </a:pPr>
            <a:r>
              <a:rPr lang="en-US" dirty="0"/>
              <a:t>Workers Comp</a:t>
            </a:r>
          </a:p>
          <a:p>
            <a:pPr marL="800100" lvl="1" indent="-342900">
              <a:buFont typeface="Arial" panose="020B0604020202020204" pitchFamily="34" charset="0"/>
              <a:buChar char="•"/>
            </a:pPr>
            <a:r>
              <a:rPr lang="en-US" dirty="0"/>
              <a:t>Subrogation </a:t>
            </a:r>
          </a:p>
          <a:p>
            <a:endParaRPr lang="en-US" dirty="0"/>
          </a:p>
        </p:txBody>
      </p:sp>
    </p:spTree>
    <p:extLst>
      <p:ext uri="{BB962C8B-B14F-4D97-AF65-F5344CB8AC3E}">
        <p14:creationId xmlns:p14="http://schemas.microsoft.com/office/powerpoint/2010/main" val="120597117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LI 2016 PPT Theme">
  <a:themeElements>
    <a:clrScheme name="NEW DLI 2016">
      <a:dk1>
        <a:srgbClr val="003E74"/>
      </a:dk1>
      <a:lt1>
        <a:srgbClr val="FFFFFF"/>
      </a:lt1>
      <a:dk2>
        <a:srgbClr val="A70E13"/>
      </a:dk2>
      <a:lt2>
        <a:srgbClr val="80ADD2"/>
      </a:lt2>
      <a:accent1>
        <a:srgbClr val="808080"/>
      </a:accent1>
      <a:accent2>
        <a:srgbClr val="839219"/>
      </a:accent2>
      <a:accent3>
        <a:srgbClr val="F1931C"/>
      </a:accent3>
      <a:accent4>
        <a:srgbClr val="A70E13"/>
      </a:accent4>
      <a:accent5>
        <a:srgbClr val="FFC835"/>
      </a:accent5>
      <a:accent6>
        <a:srgbClr val="F1931C"/>
      </a:accent6>
      <a:hlink>
        <a:srgbClr val="FFC835"/>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Division_x002d_Unit xmlns="c02cd0ec-ee8b-4772-97f1-1d296669be74">DLI</Division_x002d_Unit>
    <Type_x0020_of_x0020_Template xmlns="c02cd0ec-ee8b-4772-97f1-1d296669be74">PowerPoint</Type_x0020_of_x0020_Template>
    <_dlc_DocId xmlns="e2d724ec-33df-4f46-bbf6-b55fd8cc6dff">FDAHU42UHHJQ-1049580985-533</_dlc_DocId>
    <_dlc_DocIdUrl xmlns="e2d724ec-33df-4f46-bbf6-b55fd8cc6dff">
      <Url>http://hub.dli.mt.gov/_layouts/15/DocIdRedir.aspx?ID=FDAHU42UHHJQ-1049580985-533</Url>
      <Description>FDAHU42UHHJQ-1049580985-533</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B2B26EAD2A488409562A1D54420202E" ma:contentTypeVersion="2" ma:contentTypeDescription="Create a new document." ma:contentTypeScope="" ma:versionID="cd7c7af7b041bf85ef4e2bf88f02b36c">
  <xsd:schema xmlns:xsd="http://www.w3.org/2001/XMLSchema" xmlns:xs="http://www.w3.org/2001/XMLSchema" xmlns:p="http://schemas.microsoft.com/office/2006/metadata/properties" xmlns:ns2="e2d724ec-33df-4f46-bbf6-b55fd8cc6dff" xmlns:ns3="c02cd0ec-ee8b-4772-97f1-1d296669be74" targetNamespace="http://schemas.microsoft.com/office/2006/metadata/properties" ma:root="true" ma:fieldsID="fef1eaae2b769ac8102f26b277fbeb22" ns2:_="" ns3:_="">
    <xsd:import namespace="e2d724ec-33df-4f46-bbf6-b55fd8cc6dff"/>
    <xsd:import namespace="c02cd0ec-ee8b-4772-97f1-1d296669be74"/>
    <xsd:element name="properties">
      <xsd:complexType>
        <xsd:sequence>
          <xsd:element name="documentManagement">
            <xsd:complexType>
              <xsd:all>
                <xsd:element ref="ns2:_dlc_DocId" minOccurs="0"/>
                <xsd:element ref="ns2:_dlc_DocIdUrl" minOccurs="0"/>
                <xsd:element ref="ns2:_dlc_DocIdPersistId" minOccurs="0"/>
                <xsd:element ref="ns3:Division_x002d_Unit"/>
                <xsd:element ref="ns3:Type_x0020_of_x0020_Templ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d724ec-33df-4f46-bbf6-b55fd8cc6df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c02cd0ec-ee8b-4772-97f1-1d296669be74" elementFormDefault="qualified">
    <xsd:import namespace="http://schemas.microsoft.com/office/2006/documentManagement/types"/>
    <xsd:import namespace="http://schemas.microsoft.com/office/infopath/2007/PartnerControls"/>
    <xsd:element name="Division_x002d_Unit" ma:index="11" ma:displayName="Division-Unit" ma:default="DLI" ma:description="Use this column to sort the documents by division" ma:format="Dropdown" ma:internalName="Division_x002d_Unit">
      <xsd:simpleType>
        <xsd:restriction base="dms:Choice">
          <xsd:enumeration value="Assistance for Business Clinic"/>
          <xsd:enumeration value="BSD"/>
          <xsd:enumeration value="Building Codes Conference"/>
          <xsd:enumeration value="Commissioner"/>
          <xsd:enumeration value="Communications Office"/>
          <xsd:enumeration value="CSD"/>
          <xsd:enumeration value="DLI"/>
          <xsd:enumeration value="ERD"/>
          <xsd:enumeration value="Governor's Conference"/>
          <xsd:enumeration value="HealthCARE MT"/>
          <xsd:enumeration value="HELP-link"/>
          <xsd:enumeration value="Job Service Montana"/>
          <xsd:enumeration value="JMG"/>
          <xsd:enumeration value="Legal"/>
          <xsd:enumeration value="Legislative"/>
          <xsd:enumeration value="MPDR"/>
          <xsd:enumeration value="MSEC/JSEC"/>
          <xsd:enumeration value="MT Registered Apprenticeship"/>
          <xsd:enumeration value="OAH"/>
          <xsd:enumeration value="OCS"/>
          <xsd:enumeration value="OHR"/>
          <xsd:enumeration value="Research &amp; Analysis"/>
          <xsd:enumeration value="SafetyFest"/>
          <xsd:enumeration value="SWIB"/>
          <xsd:enumeration value="TSD"/>
          <xsd:enumeration value="UID"/>
          <xsd:enumeration value="WCC"/>
          <xsd:enumeration value="WIOA"/>
          <xsd:enumeration value="WSD"/>
        </xsd:restriction>
      </xsd:simpleType>
    </xsd:element>
    <xsd:element name="Type_x0020_of_x0020_Template" ma:index="12" nillable="true" ma:displayName="Type of Template" ma:default="Letterhead" ma:format="Dropdown" ma:internalName="Type_x0020_of_x0020_Template">
      <xsd:simpleType>
        <xsd:restriction base="dms:Choice">
          <xsd:enumeration value="Letterhead"/>
          <xsd:enumeration value="Memo"/>
          <xsd:enumeration value="Fax Cover Sheet"/>
          <xsd:enumeration value="Other"/>
          <xsd:enumeration value="PowerPoint"/>
          <xsd:enumeration value="Envelope"/>
          <xsd:enumeration value="Newsletter"/>
          <xsd:enumeration value="Logo"/>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7A77E2-A3BE-44C4-9B05-FCBDEB6CBB29}">
  <ds:schemaRefs>
    <ds:schemaRef ds:uri="http://schemas.microsoft.com/office/infopath/2007/PartnerControls"/>
    <ds:schemaRef ds:uri="http://purl.org/dc/terms/"/>
    <ds:schemaRef ds:uri="e2d724ec-33df-4f46-bbf6-b55fd8cc6dff"/>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c02cd0ec-ee8b-4772-97f1-1d296669be74"/>
    <ds:schemaRef ds:uri="http://www.w3.org/XML/1998/namespace"/>
    <ds:schemaRef ds:uri="http://purl.org/dc/dcmitype/"/>
  </ds:schemaRefs>
</ds:datastoreItem>
</file>

<file path=customXml/itemProps2.xml><?xml version="1.0" encoding="utf-8"?>
<ds:datastoreItem xmlns:ds="http://schemas.openxmlformats.org/officeDocument/2006/customXml" ds:itemID="{C9B6623F-6031-4DF3-BA6E-4D53E8BD76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d724ec-33df-4f46-bbf6-b55fd8cc6dff"/>
    <ds:schemaRef ds:uri="c02cd0ec-ee8b-4772-97f1-1d296669be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D4EE0F-D796-497D-A868-957F3BAEA270}">
  <ds:schemaRefs>
    <ds:schemaRef ds:uri="http://schemas.microsoft.com/sharepoint/events"/>
  </ds:schemaRefs>
</ds:datastoreItem>
</file>

<file path=customXml/itemProps4.xml><?xml version="1.0" encoding="utf-8"?>
<ds:datastoreItem xmlns:ds="http://schemas.openxmlformats.org/officeDocument/2006/customXml" ds:itemID="{FD80C9BA-8B07-4690-AD09-FB1635931C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DLI-2016-PPT-Theme (2)</Template>
  <TotalTime>308</TotalTime>
  <Words>1028</Words>
  <Application>Microsoft Office PowerPoint</Application>
  <PresentationFormat>On-screen Show (4:3)</PresentationFormat>
  <Paragraphs>97</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Franklin Gothic Book</vt:lpstr>
      <vt:lpstr>Franklin Gothic Medium</vt:lpstr>
      <vt:lpstr>Helvetica</vt:lpstr>
      <vt:lpstr>Symbol</vt:lpstr>
      <vt:lpstr>Times New Roman</vt:lpstr>
      <vt:lpstr>DLI 2016 PPT Theme</vt:lpstr>
      <vt:lpstr>Title 33 Insurance Adjuster License &amp; Title 39 Claims Examiner Certification </vt:lpstr>
      <vt:lpstr>Insurance Adjuster</vt:lpstr>
      <vt:lpstr>Insurance Adjuster </vt:lpstr>
      <vt:lpstr>Claims Examiner</vt:lpstr>
      <vt:lpstr>Adjuster License</vt:lpstr>
      <vt:lpstr>Adjuster License Qualifications</vt:lpstr>
      <vt:lpstr>Qualifications Cont.</vt:lpstr>
      <vt:lpstr>Qualifications Cont.</vt:lpstr>
      <vt:lpstr>Adjuster License</vt:lpstr>
      <vt:lpstr>Examination Content Cont.</vt:lpstr>
      <vt:lpstr>Examination Content Cont.</vt:lpstr>
      <vt:lpstr>Adjuster License Costs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DLI-PPT-PageNumbers-Template</dc:title>
  <dc:creator>Meredith, Darnell</dc:creator>
  <cp:lastModifiedBy>Swant, Jason</cp:lastModifiedBy>
  <cp:revision>21</cp:revision>
  <dcterms:created xsi:type="dcterms:W3CDTF">2018-03-15T15:22:54Z</dcterms:created>
  <dcterms:modified xsi:type="dcterms:W3CDTF">2018-11-13T20:34:43Z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0x0101007B2B26EAD2A488409562A1D54420202E</vt:lpwstr>
  </property>
  <property fmtid="{D5CDD505-2E9C-101B-9397-08002B2CF9AE}" pid="3" name="_dlc_DocIdItemGuid">
    <vt:lpwstr>6370aa29-4f02-40db-9283-fef708de6664</vt:lpwstr>
  </property>
</Properties>
</file>